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0275213" cy="21388388"/>
  <p:notesSz cx="6858000" cy="9144000"/>
  <p:defaultTextStyle>
    <a:defPPr>
      <a:defRPr lang="en-US"/>
    </a:defPPr>
    <a:lvl1pPr marL="0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070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140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21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28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35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42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249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8562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7101"/>
    <a:srgbClr val="FFFDE6"/>
    <a:srgbClr val="DBF5FF"/>
    <a:srgbClr val="DBF4FF"/>
    <a:srgbClr val="D8EEFF"/>
    <a:srgbClr val="D0F7FF"/>
    <a:srgbClr val="D3F7FF"/>
    <a:srgbClr val="9AF2FF"/>
    <a:srgbClr val="DE0202"/>
    <a:srgbClr val="0F2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2" d="100"/>
          <a:sy n="42" d="100"/>
        </p:scale>
        <p:origin x="-1088" y="-160"/>
      </p:cViewPr>
      <p:guideLst>
        <p:guide orient="horz" pos="6737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6644264"/>
            <a:ext cx="25733931" cy="4584641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12120087"/>
            <a:ext cx="21192649" cy="546592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2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8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D2D1-88E7-3940-8CD3-CFBB076E70ED}" type="datetimeFigureOut">
              <a:rPr lang="en-US" smtClean="0"/>
              <a:t>3/08/11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7063-760A-004E-BF1C-01E328393A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913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D2D1-88E7-3940-8CD3-CFBB076E70ED}" type="datetimeFigureOut">
              <a:rPr lang="en-US" smtClean="0"/>
              <a:t>3/08/11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7063-760A-004E-BF1C-01E328393A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5791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76283" y="2673550"/>
            <a:ext cx="22548726" cy="56911927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14332" y="2673550"/>
            <a:ext cx="67157362" cy="56911927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D2D1-88E7-3940-8CD3-CFBB076E70ED}" type="datetimeFigureOut">
              <a:rPr lang="en-US" smtClean="0"/>
              <a:t>3/08/11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7063-760A-004E-BF1C-01E328393A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437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D2D1-88E7-3940-8CD3-CFBB076E70ED}" type="datetimeFigureOut">
              <a:rPr lang="en-US" smtClean="0"/>
              <a:t>3/08/11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7063-760A-004E-BF1C-01E328393A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7390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3" y="13744021"/>
            <a:ext cx="25733931" cy="4247972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3" y="9065313"/>
            <a:ext cx="25733931" cy="4678708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07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140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21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28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35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42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249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8562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D2D1-88E7-3940-8CD3-CFBB076E70ED}" type="datetimeFigureOut">
              <a:rPr lang="en-US" smtClean="0"/>
              <a:t>3/08/11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7063-760A-004E-BF1C-01E328393A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5361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14332" y="15565995"/>
            <a:ext cx="44850417" cy="44019483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69338" y="15565995"/>
            <a:ext cx="44855671" cy="44019483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D2D1-88E7-3940-8CD3-CFBB076E70ED}" type="datetimeFigureOut">
              <a:rPr lang="en-US" smtClean="0"/>
              <a:t>3/08/11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7063-760A-004E-BF1C-01E328393A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7966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1" y="856527"/>
            <a:ext cx="27247692" cy="3564731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4787634"/>
            <a:ext cx="13376810" cy="1995258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070" indent="0">
              <a:buNone/>
              <a:defRPr sz="6500" b="1"/>
            </a:lvl2pPr>
            <a:lvl3pPr marL="2952140" indent="0">
              <a:buNone/>
              <a:defRPr sz="5800" b="1"/>
            </a:lvl3pPr>
            <a:lvl4pPr marL="4428211" indent="0">
              <a:buNone/>
              <a:defRPr sz="5200" b="1"/>
            </a:lvl4pPr>
            <a:lvl5pPr marL="5904281" indent="0">
              <a:buNone/>
              <a:defRPr sz="5200" b="1"/>
            </a:lvl5pPr>
            <a:lvl6pPr marL="7380351" indent="0">
              <a:buNone/>
              <a:defRPr sz="5200" b="1"/>
            </a:lvl6pPr>
            <a:lvl7pPr marL="8856421" indent="0">
              <a:buNone/>
              <a:defRPr sz="5200" b="1"/>
            </a:lvl7pPr>
            <a:lvl8pPr marL="10332491" indent="0">
              <a:buNone/>
              <a:defRPr sz="5200" b="1"/>
            </a:lvl8pPr>
            <a:lvl9pPr marL="11808562" indent="0">
              <a:buNone/>
              <a:defRPr sz="52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1" y="6782891"/>
            <a:ext cx="13376810" cy="12323080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89" y="4787634"/>
            <a:ext cx="13382065" cy="1995258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070" indent="0">
              <a:buNone/>
              <a:defRPr sz="6500" b="1"/>
            </a:lvl2pPr>
            <a:lvl3pPr marL="2952140" indent="0">
              <a:buNone/>
              <a:defRPr sz="5800" b="1"/>
            </a:lvl3pPr>
            <a:lvl4pPr marL="4428211" indent="0">
              <a:buNone/>
              <a:defRPr sz="5200" b="1"/>
            </a:lvl4pPr>
            <a:lvl5pPr marL="5904281" indent="0">
              <a:buNone/>
              <a:defRPr sz="5200" b="1"/>
            </a:lvl5pPr>
            <a:lvl6pPr marL="7380351" indent="0">
              <a:buNone/>
              <a:defRPr sz="5200" b="1"/>
            </a:lvl6pPr>
            <a:lvl7pPr marL="8856421" indent="0">
              <a:buNone/>
              <a:defRPr sz="5200" b="1"/>
            </a:lvl7pPr>
            <a:lvl8pPr marL="10332491" indent="0">
              <a:buNone/>
              <a:defRPr sz="5200" b="1"/>
            </a:lvl8pPr>
            <a:lvl9pPr marL="11808562" indent="0">
              <a:buNone/>
              <a:defRPr sz="52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89" y="6782891"/>
            <a:ext cx="13382065" cy="12323080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D2D1-88E7-3940-8CD3-CFBB076E70ED}" type="datetimeFigureOut">
              <a:rPr lang="en-US" smtClean="0"/>
              <a:t>3/08/11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7063-760A-004E-BF1C-01E328393A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7828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D2D1-88E7-3940-8CD3-CFBB076E70ED}" type="datetimeFigureOut">
              <a:rPr lang="en-US" smtClean="0"/>
              <a:t>3/08/11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7063-760A-004E-BF1C-01E328393A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0444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D2D1-88E7-3940-8CD3-CFBB076E70ED}" type="datetimeFigureOut">
              <a:rPr lang="en-US" smtClean="0"/>
              <a:t>3/08/11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7063-760A-004E-BF1C-01E328393A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8308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3" y="851574"/>
            <a:ext cx="9960336" cy="3624144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7" y="851576"/>
            <a:ext cx="16924685" cy="18254397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3" y="4475720"/>
            <a:ext cx="9960336" cy="14630253"/>
          </a:xfrm>
        </p:spPr>
        <p:txBody>
          <a:bodyPr/>
          <a:lstStyle>
            <a:lvl1pPr marL="0" indent="0">
              <a:buNone/>
              <a:defRPr sz="4500"/>
            </a:lvl1pPr>
            <a:lvl2pPr marL="1476070" indent="0">
              <a:buNone/>
              <a:defRPr sz="3900"/>
            </a:lvl2pPr>
            <a:lvl3pPr marL="2952140" indent="0">
              <a:buNone/>
              <a:defRPr sz="3200"/>
            </a:lvl3pPr>
            <a:lvl4pPr marL="4428211" indent="0">
              <a:buNone/>
              <a:defRPr sz="2900"/>
            </a:lvl4pPr>
            <a:lvl5pPr marL="5904281" indent="0">
              <a:buNone/>
              <a:defRPr sz="2900"/>
            </a:lvl5pPr>
            <a:lvl6pPr marL="7380351" indent="0">
              <a:buNone/>
              <a:defRPr sz="2900"/>
            </a:lvl6pPr>
            <a:lvl7pPr marL="8856421" indent="0">
              <a:buNone/>
              <a:defRPr sz="2900"/>
            </a:lvl7pPr>
            <a:lvl8pPr marL="10332491" indent="0">
              <a:buNone/>
              <a:defRPr sz="2900"/>
            </a:lvl8pPr>
            <a:lvl9pPr marL="11808562" indent="0">
              <a:buNone/>
              <a:defRPr sz="2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D2D1-88E7-3940-8CD3-CFBB076E70ED}" type="datetimeFigureOut">
              <a:rPr lang="en-US" smtClean="0"/>
              <a:t>3/08/11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7063-760A-004E-BF1C-01E328393A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4240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4" y="14971872"/>
            <a:ext cx="18165128" cy="1767514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4" y="1911092"/>
            <a:ext cx="18165128" cy="12833033"/>
          </a:xfrm>
        </p:spPr>
        <p:txBody>
          <a:bodyPr/>
          <a:lstStyle>
            <a:lvl1pPr marL="0" indent="0">
              <a:buNone/>
              <a:defRPr sz="10300"/>
            </a:lvl1pPr>
            <a:lvl2pPr marL="1476070" indent="0">
              <a:buNone/>
              <a:defRPr sz="9000"/>
            </a:lvl2pPr>
            <a:lvl3pPr marL="2952140" indent="0">
              <a:buNone/>
              <a:defRPr sz="7700"/>
            </a:lvl3pPr>
            <a:lvl4pPr marL="4428211" indent="0">
              <a:buNone/>
              <a:defRPr sz="6500"/>
            </a:lvl4pPr>
            <a:lvl5pPr marL="5904281" indent="0">
              <a:buNone/>
              <a:defRPr sz="6500"/>
            </a:lvl5pPr>
            <a:lvl6pPr marL="7380351" indent="0">
              <a:buNone/>
              <a:defRPr sz="6500"/>
            </a:lvl6pPr>
            <a:lvl7pPr marL="8856421" indent="0">
              <a:buNone/>
              <a:defRPr sz="6500"/>
            </a:lvl7pPr>
            <a:lvl8pPr marL="10332491" indent="0">
              <a:buNone/>
              <a:defRPr sz="6500"/>
            </a:lvl8pPr>
            <a:lvl9pPr marL="11808562" indent="0">
              <a:buNone/>
              <a:defRPr sz="6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4" y="16739386"/>
            <a:ext cx="18165128" cy="2510163"/>
          </a:xfrm>
        </p:spPr>
        <p:txBody>
          <a:bodyPr/>
          <a:lstStyle>
            <a:lvl1pPr marL="0" indent="0">
              <a:buNone/>
              <a:defRPr sz="4500"/>
            </a:lvl1pPr>
            <a:lvl2pPr marL="1476070" indent="0">
              <a:buNone/>
              <a:defRPr sz="3900"/>
            </a:lvl2pPr>
            <a:lvl3pPr marL="2952140" indent="0">
              <a:buNone/>
              <a:defRPr sz="3200"/>
            </a:lvl3pPr>
            <a:lvl4pPr marL="4428211" indent="0">
              <a:buNone/>
              <a:defRPr sz="2900"/>
            </a:lvl4pPr>
            <a:lvl5pPr marL="5904281" indent="0">
              <a:buNone/>
              <a:defRPr sz="2900"/>
            </a:lvl5pPr>
            <a:lvl6pPr marL="7380351" indent="0">
              <a:buNone/>
              <a:defRPr sz="2900"/>
            </a:lvl6pPr>
            <a:lvl7pPr marL="8856421" indent="0">
              <a:buNone/>
              <a:defRPr sz="2900"/>
            </a:lvl7pPr>
            <a:lvl8pPr marL="10332491" indent="0">
              <a:buNone/>
              <a:defRPr sz="2900"/>
            </a:lvl8pPr>
            <a:lvl9pPr marL="11808562" indent="0">
              <a:buNone/>
              <a:defRPr sz="2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D2D1-88E7-3940-8CD3-CFBB076E70ED}" type="datetimeFigureOut">
              <a:rPr lang="en-US" smtClean="0"/>
              <a:t>3/08/11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7063-760A-004E-BF1C-01E328393A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4809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856527"/>
            <a:ext cx="27247692" cy="3564731"/>
          </a:xfrm>
          <a:prstGeom prst="rect">
            <a:avLst/>
          </a:prstGeom>
        </p:spPr>
        <p:txBody>
          <a:bodyPr vert="horz" lIns="295214" tIns="147607" rIns="295214" bIns="147607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4990626"/>
            <a:ext cx="27247692" cy="14115347"/>
          </a:xfrm>
          <a:prstGeom prst="rect">
            <a:avLst/>
          </a:prstGeom>
        </p:spPr>
        <p:txBody>
          <a:bodyPr vert="horz" lIns="295214" tIns="147607" rIns="295214" bIns="147607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19823868"/>
            <a:ext cx="7064216" cy="1138734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2D1-88E7-3940-8CD3-CFBB076E70ED}" type="datetimeFigureOut">
              <a:rPr lang="en-US" smtClean="0"/>
              <a:t>3/08/11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1" y="19823868"/>
            <a:ext cx="9587151" cy="1138734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6" y="19823868"/>
            <a:ext cx="7064216" cy="1138734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E7063-760A-004E-BF1C-01E328393A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2371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6070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053" indent="-1107053" algn="l" defTabSz="1476070" rtl="0" eaLnBrk="1" latinLnBrk="0" hangingPunct="1">
        <a:spcBef>
          <a:spcPct val="20000"/>
        </a:spcBef>
        <a:buFont typeface="Arial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614" indent="-922544" algn="l" defTabSz="1476070" rtl="0" eaLnBrk="1" latinLnBrk="0" hangingPunct="1">
        <a:spcBef>
          <a:spcPct val="20000"/>
        </a:spcBef>
        <a:buFont typeface="Arial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176" indent="-738035" algn="l" defTabSz="1476070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6246" indent="-738035" algn="l" defTabSz="1476070" rtl="0" eaLnBrk="1" latinLnBrk="0" hangingPunct="1">
        <a:spcBef>
          <a:spcPct val="20000"/>
        </a:spcBef>
        <a:buFont typeface="Arial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316" indent="-738035" algn="l" defTabSz="1476070" rtl="0" eaLnBrk="1" latinLnBrk="0" hangingPunct="1">
        <a:spcBef>
          <a:spcPct val="20000"/>
        </a:spcBef>
        <a:buFont typeface="Arial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386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4456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0527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6597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070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140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21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28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35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42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249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8562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8" Type="http://schemas.openxmlformats.org/officeDocument/2006/relationships/oleObject" Target="../embeddings/oleObject1.bin"/><Relationship Id="rId9" Type="http://schemas.openxmlformats.org/officeDocument/2006/relationships/image" Target="../media/image1.emf"/><Relationship Id="rId10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42997" y="2901427"/>
            <a:ext cx="7781579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/>
              <a:t>Background</a:t>
            </a:r>
          </a:p>
          <a:p>
            <a:r>
              <a:rPr lang="en-AU" sz="2800" dirty="0" smtClean="0"/>
              <a:t>A few people have asked for information about poster preparation for NZSA 2011.  This poster is intended to help you put together your own one.</a:t>
            </a:r>
          </a:p>
          <a:p>
            <a:endParaRPr lang="en-AU" sz="2800" dirty="0" smtClean="0"/>
          </a:p>
          <a:p>
            <a:r>
              <a:rPr lang="en-AU" sz="2800" dirty="0" smtClean="0"/>
              <a:t>A poster is like an abstract, not like a paper</a:t>
            </a:r>
          </a:p>
          <a:p>
            <a:endParaRPr lang="en-AU" sz="2800" dirty="0" smtClean="0"/>
          </a:p>
          <a:p>
            <a:r>
              <a:rPr lang="en-AU" sz="2800" dirty="0" smtClean="0"/>
              <a:t>Notice the readable text</a:t>
            </a:r>
          </a:p>
          <a:p>
            <a:pPr marL="457200" indent="-457200">
              <a:buFont typeface="Arial"/>
              <a:buChar char="•"/>
            </a:pPr>
            <a:r>
              <a:rPr lang="en-AU" sz="2800" dirty="0" smtClean="0"/>
              <a:t>large enough font size (this is 28 point)</a:t>
            </a:r>
          </a:p>
          <a:p>
            <a:pPr marL="457200" indent="-457200">
              <a:buFont typeface="Arial"/>
              <a:buChar char="•"/>
            </a:pPr>
            <a:r>
              <a:rPr lang="en-AU" sz="2800" dirty="0" smtClean="0"/>
              <a:t>high light/dark contrast with background</a:t>
            </a:r>
          </a:p>
          <a:p>
            <a:pPr marL="457200" indent="-457200">
              <a:buFont typeface="Arial"/>
              <a:buChar char="•"/>
            </a:pPr>
            <a:r>
              <a:rPr lang="en-AU" sz="2800" dirty="0" smtClean="0"/>
              <a:t>bullet points, not whole paragraphs.</a:t>
            </a:r>
          </a:p>
          <a:p>
            <a:endParaRPr lang="en-AU" sz="2800" dirty="0"/>
          </a:p>
          <a:p>
            <a:r>
              <a:rPr lang="en-AU" sz="2800" dirty="0" smtClean="0"/>
              <a:t>Most people try to put too much text on a poster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0275213" cy="2481097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21001791" y="1403879"/>
            <a:ext cx="92734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600" dirty="0" smtClean="0">
                <a:solidFill>
                  <a:schemeClr val="bg1"/>
                </a:solidFill>
                <a:latin typeface="Gill Sans"/>
                <a:cs typeface="Gill Sans"/>
              </a:rPr>
              <a:t>Thomas Lumley, University of Auckland</a:t>
            </a:r>
          </a:p>
          <a:p>
            <a:pPr algn="r"/>
            <a:r>
              <a:rPr lang="en-AU" sz="2800" dirty="0" err="1" smtClean="0">
                <a:solidFill>
                  <a:schemeClr val="bg1"/>
                </a:solidFill>
                <a:latin typeface="Consolas"/>
                <a:cs typeface="Consolas"/>
              </a:rPr>
              <a:t>t.lumley@auckland.ac.nz</a:t>
            </a:r>
            <a:r>
              <a:rPr lang="en-AU" sz="2800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endParaRPr lang="en-AU" sz="28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797" y="443053"/>
            <a:ext cx="21411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200" dirty="0" smtClean="0">
                <a:solidFill>
                  <a:srgbClr val="FFFFFF"/>
                </a:solidFill>
              </a:rPr>
              <a:t>The title of my poster, in large, friendly letters.</a:t>
            </a:r>
            <a:endParaRPr lang="en-AU" sz="72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997" y="8952396"/>
            <a:ext cx="7383298" cy="10864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/>
              <a:t>Technology</a:t>
            </a:r>
          </a:p>
          <a:p>
            <a:r>
              <a:rPr lang="en-AU" sz="2800" dirty="0" smtClean="0"/>
              <a:t>The easiest tool for creating your first poster is probably PowerPoint.  You could even use this one as a template. </a:t>
            </a:r>
          </a:p>
          <a:p>
            <a:r>
              <a:rPr lang="en-AU" sz="2800" dirty="0" smtClean="0"/>
              <a:t>  </a:t>
            </a:r>
          </a:p>
          <a:p>
            <a:r>
              <a:rPr lang="en-AU" sz="2800" dirty="0" smtClean="0"/>
              <a:t>Use File | Page Setup to specify paper. </a:t>
            </a:r>
          </a:p>
          <a:p>
            <a:endParaRPr lang="en-AU" sz="2800" dirty="0"/>
          </a:p>
          <a:p>
            <a:r>
              <a:rPr lang="en-AU" sz="2800" dirty="0" smtClean="0"/>
              <a:t>This poster is A1: 84.1 x 59.4 cm.  It would cost about $50 for commercial printing, but most universities have less expensive internal facilities</a:t>
            </a:r>
          </a:p>
          <a:p>
            <a:endParaRPr lang="en-AU" sz="2800" dirty="0" smtClean="0"/>
          </a:p>
          <a:p>
            <a:r>
              <a:rPr lang="en-AU" sz="2800" dirty="0" smtClean="0"/>
              <a:t>The conference poster boards are likely to be too small to allow A0 posters. </a:t>
            </a:r>
          </a:p>
          <a:p>
            <a:endParaRPr lang="en-AU" sz="2800" dirty="0"/>
          </a:p>
          <a:p>
            <a:r>
              <a:rPr lang="en-AU" sz="2800" dirty="0" smtClean="0"/>
              <a:t>Most printing facilities ask for 1-2 days notice. They may be able to do rush jobs if you ask them nicely and/or pay extra. Or not.</a:t>
            </a:r>
          </a:p>
          <a:p>
            <a:endParaRPr lang="en-AU" sz="2800" dirty="0" smtClean="0"/>
          </a:p>
          <a:p>
            <a:endParaRPr lang="en-AU" sz="2800" dirty="0"/>
          </a:p>
          <a:p>
            <a:r>
              <a:rPr lang="en-AU" sz="2800" b="1" dirty="0" smtClean="0"/>
              <a:t>Other software options</a:t>
            </a:r>
            <a:endParaRPr lang="en-AU" sz="2800" b="1" dirty="0"/>
          </a:p>
          <a:p>
            <a:pPr marL="457200" indent="-457200">
              <a:buFont typeface="Arial"/>
              <a:buChar char="•"/>
            </a:pPr>
            <a:r>
              <a:rPr lang="en-AU" sz="2800" dirty="0" smtClean="0"/>
              <a:t>Adobe Illustrator</a:t>
            </a:r>
          </a:p>
          <a:p>
            <a:pPr marL="457200" indent="-457200">
              <a:buFont typeface="Arial"/>
              <a:buChar char="•"/>
            </a:pPr>
            <a:r>
              <a:rPr lang="en-AU" sz="2800" dirty="0" err="1" smtClean="0">
                <a:solidFill>
                  <a:srgbClr val="0F22FF"/>
                </a:solidFill>
              </a:rPr>
              <a:t>LaTeX</a:t>
            </a:r>
            <a:r>
              <a:rPr lang="en-AU" sz="2800" dirty="0" smtClean="0">
                <a:solidFill>
                  <a:srgbClr val="0F22FF"/>
                </a:solidFill>
              </a:rPr>
              <a:t>, with the </a:t>
            </a:r>
            <a:r>
              <a:rPr lang="en-AU" sz="2800" dirty="0" smtClean="0">
                <a:solidFill>
                  <a:srgbClr val="0F22FF"/>
                </a:solidFill>
                <a:latin typeface="Consolas"/>
                <a:cs typeface="Consolas"/>
              </a:rPr>
              <a:t>a0poster</a:t>
            </a:r>
            <a:r>
              <a:rPr lang="en-AU" sz="2800" dirty="0" smtClean="0">
                <a:solidFill>
                  <a:srgbClr val="0F22FF"/>
                </a:solidFill>
              </a:rPr>
              <a:t> document class</a:t>
            </a:r>
          </a:p>
          <a:p>
            <a:pPr marL="457200" indent="-457200">
              <a:buFont typeface="Arial"/>
              <a:buChar char="•"/>
            </a:pPr>
            <a:r>
              <a:rPr lang="en-AU" sz="2800" dirty="0" err="1" smtClean="0">
                <a:solidFill>
                  <a:srgbClr val="0F22FF"/>
                </a:solidFill>
              </a:rPr>
              <a:t>Scribus</a:t>
            </a:r>
            <a:endParaRPr lang="en-AU" sz="2800" dirty="0" smtClean="0">
              <a:solidFill>
                <a:srgbClr val="0F22FF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AU" sz="2800" dirty="0" err="1" smtClean="0">
                <a:solidFill>
                  <a:srgbClr val="0F22FF"/>
                </a:solidFill>
              </a:rPr>
              <a:t>OpenOffice</a:t>
            </a:r>
            <a:r>
              <a:rPr lang="en-AU" sz="2800" dirty="0" smtClean="0">
                <a:solidFill>
                  <a:srgbClr val="0F22FF"/>
                </a:solidFill>
              </a:rPr>
              <a:t> Draw</a:t>
            </a:r>
          </a:p>
          <a:p>
            <a:pPr algn="r"/>
            <a:r>
              <a:rPr lang="en-AU" sz="2400" dirty="0" smtClean="0">
                <a:solidFill>
                  <a:srgbClr val="0F22FF"/>
                </a:solidFill>
              </a:rPr>
              <a:t>(these ones are free)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120360" y="2815434"/>
            <a:ext cx="7383298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/>
              <a:t>Equations</a:t>
            </a:r>
          </a:p>
          <a:p>
            <a:pPr marL="457200" indent="-457200">
              <a:buFont typeface="Arial"/>
              <a:buChar char="•"/>
            </a:pPr>
            <a:r>
              <a:rPr lang="en-AU" sz="2800" dirty="0" smtClean="0"/>
              <a:t>The newest version of PowerPoint does quite nice equations. </a:t>
            </a:r>
          </a:p>
          <a:p>
            <a:pPr marL="457200" indent="-457200">
              <a:buFont typeface="Arial"/>
              <a:buChar char="•"/>
            </a:pPr>
            <a:endParaRPr lang="en-AU" sz="2800" dirty="0"/>
          </a:p>
          <a:p>
            <a:pPr marL="457200" indent="-457200">
              <a:buFont typeface="Arial"/>
              <a:buChar char="•"/>
            </a:pPr>
            <a:r>
              <a:rPr lang="en-AU" sz="2800" dirty="0" smtClean="0"/>
              <a:t>Older versions, like this one, are a bit clunky, but acceptable</a:t>
            </a:r>
          </a:p>
          <a:p>
            <a:endParaRPr lang="en-AU" sz="2800" dirty="0"/>
          </a:p>
          <a:p>
            <a:endParaRPr lang="en-AU" sz="2800" dirty="0" smtClean="0"/>
          </a:p>
          <a:p>
            <a:pPr marL="457200" indent="-457200">
              <a:buFont typeface="Arial"/>
              <a:buChar char="•"/>
            </a:pPr>
            <a:endParaRPr lang="en-AU" sz="2800" dirty="0" smtClean="0"/>
          </a:p>
          <a:p>
            <a:pPr marL="457200" indent="-457200">
              <a:buFont typeface="Arial"/>
              <a:buChar char="•"/>
            </a:pPr>
            <a:r>
              <a:rPr lang="en-AU" sz="2800" dirty="0" smtClean="0"/>
              <a:t>Cut and paste from </a:t>
            </a:r>
            <a:r>
              <a:rPr lang="en-AU" sz="2800" dirty="0" err="1" smtClean="0"/>
              <a:t>LaTeX</a:t>
            </a:r>
            <a:r>
              <a:rPr lang="en-AU" sz="2800" dirty="0" smtClean="0"/>
              <a:t> also works:</a:t>
            </a:r>
            <a:endParaRPr lang="en-AU" sz="2800" dirty="0"/>
          </a:p>
          <a:p>
            <a:pPr marL="457200" indent="-457200">
              <a:buFont typeface="Arial"/>
              <a:buChar char="•"/>
            </a:pPr>
            <a:endParaRPr lang="en-AU" sz="2800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5336" y="7353581"/>
            <a:ext cx="3605172" cy="1598815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22120360" y="18209688"/>
            <a:ext cx="73832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/>
              <a:t>Other resources</a:t>
            </a:r>
          </a:p>
          <a:p>
            <a:r>
              <a:rPr lang="en-AU" sz="2800" dirty="0" smtClean="0"/>
              <a:t>The Google knows how to find many pages</a:t>
            </a:r>
          </a:p>
          <a:p>
            <a:r>
              <a:rPr lang="en-AU" sz="2800" dirty="0" smtClean="0"/>
              <a:t>on conference poster presentations.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086667" y="17713961"/>
            <a:ext cx="8403498" cy="1101978"/>
          </a:xfrm>
          <a:prstGeom prst="rect">
            <a:avLst/>
          </a:prstGeom>
          <a:solidFill>
            <a:srgbClr val="0F22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extBox 16"/>
          <p:cNvSpPr txBox="1"/>
          <p:nvPr/>
        </p:nvSpPr>
        <p:spPr>
          <a:xfrm>
            <a:off x="10875008" y="16354055"/>
            <a:ext cx="910146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solidFill>
                  <a:srgbClr val="FFFF00"/>
                </a:solidFill>
              </a:rPr>
              <a:t>Light text on light background is unreadable</a:t>
            </a:r>
          </a:p>
          <a:p>
            <a:pPr algn="ctr"/>
            <a:r>
              <a:rPr lang="en-AU" sz="4000" dirty="0" smtClean="0"/>
              <a:t>So is dark text on a dark background</a:t>
            </a:r>
          </a:p>
          <a:p>
            <a:pPr algn="ctr"/>
            <a:r>
              <a:rPr lang="en-AU" sz="4000" dirty="0">
                <a:solidFill>
                  <a:srgbClr val="DE0202"/>
                </a:solidFill>
              </a:rPr>
              <a:t>C</a:t>
            </a:r>
            <a:r>
              <a:rPr lang="en-AU" sz="4000" dirty="0" smtClean="0">
                <a:solidFill>
                  <a:srgbClr val="DE0202"/>
                </a:solidFill>
              </a:rPr>
              <a:t>ontrasting colours won’t save you</a:t>
            </a:r>
          </a:p>
          <a:p>
            <a:pPr algn="ctr"/>
            <a:r>
              <a:rPr lang="en-AU" sz="4000" dirty="0" smtClean="0">
                <a:latin typeface="Chalkduster"/>
                <a:cs typeface="Chalkduster"/>
              </a:rPr>
              <a:t>and don’t use silly fonts.</a:t>
            </a:r>
          </a:p>
        </p:txBody>
      </p:sp>
      <p:sp>
        <p:nvSpPr>
          <p:cNvPr id="19" name="&quot;No&quot; Symbol 18"/>
          <p:cNvSpPr/>
          <p:nvPr/>
        </p:nvSpPr>
        <p:spPr>
          <a:xfrm>
            <a:off x="12463963" y="15783338"/>
            <a:ext cx="5192859" cy="4310958"/>
          </a:xfrm>
          <a:prstGeom prst="noSmoking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pic>
        <p:nvPicPr>
          <p:cNvPr id="21" name="Picture 20" descr="insurance.pn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5"/>
          <a:stretch/>
        </p:blipFill>
        <p:spPr>
          <a:xfrm>
            <a:off x="10804081" y="2815434"/>
            <a:ext cx="9243317" cy="642193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985508" y="8670703"/>
            <a:ext cx="92433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An attractive, comprehensible and relevant graph is good for attracting attention and gives you a starting point for talking</a:t>
            </a:r>
            <a:endParaRPr lang="en-AU" sz="2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3841" y="10348086"/>
            <a:ext cx="3657600" cy="36576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98677" y="10348086"/>
            <a:ext cx="3657600" cy="36576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98691" y="10348086"/>
            <a:ext cx="3657600" cy="36576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229573" y="14005686"/>
            <a:ext cx="10301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/>
              <a:t>A set of related graphs comparing things is also nice.</a:t>
            </a:r>
          </a:p>
          <a:p>
            <a:pPr algn="ctr"/>
            <a:r>
              <a:rPr lang="en-AU" sz="2400" dirty="0" smtClean="0"/>
              <a:t>Make sure they have the same axes and are properly lined up.</a:t>
            </a:r>
            <a:endParaRPr lang="en-AU" sz="2400" dirty="0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620748"/>
              </p:ext>
            </p:extLst>
          </p:nvPr>
        </p:nvGraphicFramePr>
        <p:xfrm>
          <a:off x="22457754" y="5656360"/>
          <a:ext cx="7383298" cy="1014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8" imgW="2311400" imgH="317500" progId="Equation.3">
                  <p:embed/>
                </p:oleObj>
              </mc:Choice>
              <mc:Fallback>
                <p:oleObj name="Equation" r:id="rId8" imgW="2311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457754" y="5656360"/>
                        <a:ext cx="7383298" cy="1014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22120360" y="9624810"/>
            <a:ext cx="77815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/>
              <a:t>Layout</a:t>
            </a:r>
          </a:p>
          <a:p>
            <a:pPr marL="457200" indent="-457200">
              <a:buFont typeface="Arial"/>
              <a:buChar char="•"/>
            </a:pPr>
            <a:r>
              <a:rPr lang="en-AU" sz="2800" dirty="0" smtClean="0"/>
              <a:t>Three or four columns works well</a:t>
            </a:r>
          </a:p>
          <a:p>
            <a:pPr marL="457200" indent="-457200">
              <a:buFont typeface="Arial"/>
              <a:buChar char="•"/>
            </a:pPr>
            <a:r>
              <a:rPr lang="en-AU" sz="2800" dirty="0" smtClean="0"/>
              <a:t>Two or three rows is also good</a:t>
            </a:r>
          </a:p>
          <a:p>
            <a:pPr marL="457200" indent="-457200">
              <a:buFont typeface="Arial"/>
              <a:buChar char="•"/>
            </a:pPr>
            <a:r>
              <a:rPr lang="en-AU" sz="2800" dirty="0" smtClean="0"/>
              <a:t>Or a grid of boxes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2120360" y="11960190"/>
            <a:ext cx="3396317" cy="2134107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Rectangle 35"/>
          <p:cNvSpPr/>
          <p:nvPr/>
        </p:nvSpPr>
        <p:spPr>
          <a:xfrm>
            <a:off x="22162692" y="12284834"/>
            <a:ext cx="680481" cy="1686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TextBox 39"/>
          <p:cNvSpPr txBox="1"/>
          <p:nvPr/>
        </p:nvSpPr>
        <p:spPr>
          <a:xfrm>
            <a:off x="22493508" y="11923412"/>
            <a:ext cx="2650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err="1" smtClean="0">
                <a:solidFill>
                  <a:srgbClr val="FFFDE6"/>
                </a:solidFill>
              </a:rPr>
              <a:t>Lorem</a:t>
            </a:r>
            <a:r>
              <a:rPr lang="en-AU" sz="1600" dirty="0" smtClean="0">
                <a:solidFill>
                  <a:srgbClr val="FFFDE6"/>
                </a:solidFill>
              </a:rPr>
              <a:t> </a:t>
            </a:r>
            <a:r>
              <a:rPr lang="en-AU" sz="1600" dirty="0" err="1" smtClean="0">
                <a:solidFill>
                  <a:srgbClr val="FFFDE6"/>
                </a:solidFill>
              </a:rPr>
              <a:t>ipsum</a:t>
            </a:r>
            <a:r>
              <a:rPr lang="en-AU" sz="1600" dirty="0" smtClean="0">
                <a:solidFill>
                  <a:srgbClr val="FFFDE6"/>
                </a:solidFill>
              </a:rPr>
              <a:t> </a:t>
            </a:r>
            <a:r>
              <a:rPr lang="en-AU" sz="1600" dirty="0" err="1" smtClean="0">
                <a:solidFill>
                  <a:srgbClr val="FFFDE6"/>
                </a:solidFill>
              </a:rPr>
              <a:t>dolor</a:t>
            </a:r>
            <a:r>
              <a:rPr lang="en-AU" sz="1600" dirty="0" smtClean="0">
                <a:solidFill>
                  <a:srgbClr val="FFFDE6"/>
                </a:solidFill>
              </a:rPr>
              <a:t> sit </a:t>
            </a:r>
            <a:r>
              <a:rPr lang="en-AU" sz="1600" dirty="0" err="1" smtClean="0">
                <a:solidFill>
                  <a:srgbClr val="FFFDE6"/>
                </a:solidFill>
              </a:rPr>
              <a:t>amet</a:t>
            </a:r>
            <a:endParaRPr lang="en-AU" sz="1600" dirty="0">
              <a:solidFill>
                <a:srgbClr val="FFFDE6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3034105" y="12284834"/>
            <a:ext cx="680481" cy="1686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2" name="Rectangle 41"/>
          <p:cNvSpPr/>
          <p:nvPr/>
        </p:nvSpPr>
        <p:spPr>
          <a:xfrm>
            <a:off x="23922452" y="12284834"/>
            <a:ext cx="680481" cy="1686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3" name="Rectangle 42"/>
          <p:cNvSpPr/>
          <p:nvPr/>
        </p:nvSpPr>
        <p:spPr>
          <a:xfrm>
            <a:off x="24793866" y="12284834"/>
            <a:ext cx="680481" cy="1686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Rectangle 43"/>
          <p:cNvSpPr/>
          <p:nvPr/>
        </p:nvSpPr>
        <p:spPr>
          <a:xfrm>
            <a:off x="26107341" y="11933468"/>
            <a:ext cx="3396317" cy="2134107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Rectangle 44"/>
          <p:cNvSpPr/>
          <p:nvPr/>
        </p:nvSpPr>
        <p:spPr>
          <a:xfrm>
            <a:off x="26149673" y="12261966"/>
            <a:ext cx="901327" cy="1686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6" name="TextBox 45"/>
          <p:cNvSpPr txBox="1"/>
          <p:nvPr/>
        </p:nvSpPr>
        <p:spPr>
          <a:xfrm>
            <a:off x="26480489" y="11896690"/>
            <a:ext cx="2650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err="1" smtClean="0">
                <a:solidFill>
                  <a:srgbClr val="FFFDE6"/>
                </a:solidFill>
              </a:rPr>
              <a:t>Lorem</a:t>
            </a:r>
            <a:r>
              <a:rPr lang="en-AU" sz="1600" dirty="0" smtClean="0">
                <a:solidFill>
                  <a:srgbClr val="FFFDE6"/>
                </a:solidFill>
              </a:rPr>
              <a:t> </a:t>
            </a:r>
            <a:r>
              <a:rPr lang="en-AU" sz="1600" dirty="0" err="1" smtClean="0">
                <a:solidFill>
                  <a:srgbClr val="FFFDE6"/>
                </a:solidFill>
              </a:rPr>
              <a:t>ipsum</a:t>
            </a:r>
            <a:r>
              <a:rPr lang="en-AU" sz="1600" dirty="0" smtClean="0">
                <a:solidFill>
                  <a:srgbClr val="FFFDE6"/>
                </a:solidFill>
              </a:rPr>
              <a:t> </a:t>
            </a:r>
            <a:r>
              <a:rPr lang="en-AU" sz="1600" dirty="0" err="1" smtClean="0">
                <a:solidFill>
                  <a:srgbClr val="FFFDE6"/>
                </a:solidFill>
              </a:rPr>
              <a:t>dolor</a:t>
            </a:r>
            <a:r>
              <a:rPr lang="en-AU" sz="1600" dirty="0" smtClean="0">
                <a:solidFill>
                  <a:srgbClr val="FFFDE6"/>
                </a:solidFill>
              </a:rPr>
              <a:t> sit </a:t>
            </a:r>
            <a:r>
              <a:rPr lang="en-AU" sz="1600" dirty="0" err="1" smtClean="0">
                <a:solidFill>
                  <a:srgbClr val="FFFDE6"/>
                </a:solidFill>
              </a:rPr>
              <a:t>amet</a:t>
            </a:r>
            <a:endParaRPr lang="en-AU" sz="1600" dirty="0">
              <a:solidFill>
                <a:srgbClr val="FFFDE6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7273436" y="13398500"/>
            <a:ext cx="1016000" cy="5504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0" name="Rectangle 49"/>
          <p:cNvSpPr/>
          <p:nvPr/>
        </p:nvSpPr>
        <p:spPr>
          <a:xfrm>
            <a:off x="28511873" y="12261966"/>
            <a:ext cx="901327" cy="1686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1" name="Picture 50" descr="insurance.pn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5"/>
          <a:stretch/>
        </p:blipFill>
        <p:spPr>
          <a:xfrm>
            <a:off x="27183579" y="12348334"/>
            <a:ext cx="1237349" cy="85966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0"/>
          <a:srcRect l="8730" t="15814" r="5807" b="12076"/>
          <a:stretch/>
        </p:blipFill>
        <p:spPr>
          <a:xfrm>
            <a:off x="23034105" y="12932834"/>
            <a:ext cx="677334" cy="5715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0"/>
          <a:srcRect l="8730" t="15814" r="5807" b="12076"/>
          <a:stretch/>
        </p:blipFill>
        <p:spPr>
          <a:xfrm>
            <a:off x="23922452" y="12932834"/>
            <a:ext cx="677334" cy="5715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0"/>
          <a:srcRect l="8730" t="15814" r="5807" b="12076"/>
          <a:stretch/>
        </p:blipFill>
        <p:spPr>
          <a:xfrm>
            <a:off x="22165839" y="12932834"/>
            <a:ext cx="677334" cy="5715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0"/>
          <a:srcRect l="8730" t="15814" r="5807" b="12076"/>
          <a:stretch/>
        </p:blipFill>
        <p:spPr>
          <a:xfrm>
            <a:off x="24793866" y="12932834"/>
            <a:ext cx="677334" cy="571500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22165681" y="14996571"/>
            <a:ext cx="3396317" cy="2134107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7" name="Rectangle 56"/>
          <p:cNvSpPr/>
          <p:nvPr/>
        </p:nvSpPr>
        <p:spPr>
          <a:xfrm>
            <a:off x="22219816" y="15321215"/>
            <a:ext cx="3308664" cy="515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8" name="TextBox 57"/>
          <p:cNvSpPr txBox="1"/>
          <p:nvPr/>
        </p:nvSpPr>
        <p:spPr>
          <a:xfrm>
            <a:off x="22538829" y="14959793"/>
            <a:ext cx="2650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err="1" smtClean="0">
                <a:solidFill>
                  <a:srgbClr val="FFFDE6"/>
                </a:solidFill>
              </a:rPr>
              <a:t>Lorem</a:t>
            </a:r>
            <a:r>
              <a:rPr lang="en-AU" sz="1600" dirty="0" smtClean="0">
                <a:solidFill>
                  <a:srgbClr val="FFFDE6"/>
                </a:solidFill>
              </a:rPr>
              <a:t> </a:t>
            </a:r>
            <a:r>
              <a:rPr lang="en-AU" sz="1600" dirty="0" err="1" smtClean="0">
                <a:solidFill>
                  <a:srgbClr val="FFFDE6"/>
                </a:solidFill>
              </a:rPr>
              <a:t>ipsum</a:t>
            </a:r>
            <a:r>
              <a:rPr lang="en-AU" sz="1600" dirty="0" smtClean="0">
                <a:solidFill>
                  <a:srgbClr val="FFFDE6"/>
                </a:solidFill>
              </a:rPr>
              <a:t> </a:t>
            </a:r>
            <a:r>
              <a:rPr lang="en-AU" sz="1600" dirty="0" err="1" smtClean="0">
                <a:solidFill>
                  <a:srgbClr val="FFFDE6"/>
                </a:solidFill>
              </a:rPr>
              <a:t>dolor</a:t>
            </a:r>
            <a:r>
              <a:rPr lang="en-AU" sz="1600" dirty="0" smtClean="0">
                <a:solidFill>
                  <a:srgbClr val="FFFDE6"/>
                </a:solidFill>
              </a:rPr>
              <a:t> sit </a:t>
            </a:r>
            <a:r>
              <a:rPr lang="en-AU" sz="1600" dirty="0" err="1" smtClean="0">
                <a:solidFill>
                  <a:srgbClr val="FFFDE6"/>
                </a:solidFill>
              </a:rPr>
              <a:t>amet</a:t>
            </a:r>
            <a:endParaRPr lang="en-AU" sz="1600" dirty="0">
              <a:solidFill>
                <a:srgbClr val="FFFDE6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2219816" y="15938569"/>
            <a:ext cx="3308664" cy="5220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7" name="Rectangle 66"/>
          <p:cNvSpPr/>
          <p:nvPr/>
        </p:nvSpPr>
        <p:spPr>
          <a:xfrm>
            <a:off x="22219816" y="16568622"/>
            <a:ext cx="3308664" cy="515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10"/>
          <a:srcRect l="8730" t="15814" r="5807" b="12076"/>
          <a:stretch/>
        </p:blipFill>
        <p:spPr>
          <a:xfrm>
            <a:off x="22232516" y="15947656"/>
            <a:ext cx="639704" cy="53975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10"/>
          <a:srcRect l="8730" t="15814" r="5807" b="12076"/>
          <a:stretch/>
        </p:blipFill>
        <p:spPr>
          <a:xfrm>
            <a:off x="23064366" y="15947656"/>
            <a:ext cx="639704" cy="53975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10"/>
          <a:srcRect l="8730" t="15814" r="5807" b="12076"/>
          <a:stretch/>
        </p:blipFill>
        <p:spPr>
          <a:xfrm>
            <a:off x="23896216" y="15947656"/>
            <a:ext cx="639704" cy="53975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10"/>
          <a:srcRect l="8730" t="15814" r="5807" b="12076"/>
          <a:stretch/>
        </p:blipFill>
        <p:spPr>
          <a:xfrm>
            <a:off x="24728066" y="15947656"/>
            <a:ext cx="639704" cy="539750"/>
          </a:xfrm>
          <a:prstGeom prst="rect">
            <a:avLst/>
          </a:prstGeom>
        </p:spPr>
      </p:pic>
      <p:sp>
        <p:nvSpPr>
          <p:cNvPr id="71" name="Rectangle 70"/>
          <p:cNvSpPr/>
          <p:nvPr/>
        </p:nvSpPr>
        <p:spPr>
          <a:xfrm>
            <a:off x="26149673" y="14996571"/>
            <a:ext cx="3396317" cy="2134107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3" name="TextBox 72"/>
          <p:cNvSpPr txBox="1"/>
          <p:nvPr/>
        </p:nvSpPr>
        <p:spPr>
          <a:xfrm>
            <a:off x="26522821" y="14959793"/>
            <a:ext cx="2650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err="1" smtClean="0">
                <a:solidFill>
                  <a:srgbClr val="FFFDE6"/>
                </a:solidFill>
              </a:rPr>
              <a:t>Lorem</a:t>
            </a:r>
            <a:r>
              <a:rPr lang="en-AU" sz="1600" dirty="0" smtClean="0">
                <a:solidFill>
                  <a:srgbClr val="FFFDE6"/>
                </a:solidFill>
              </a:rPr>
              <a:t> </a:t>
            </a:r>
            <a:r>
              <a:rPr lang="en-AU" sz="1600" dirty="0" err="1" smtClean="0">
                <a:solidFill>
                  <a:srgbClr val="FFFDE6"/>
                </a:solidFill>
              </a:rPr>
              <a:t>ipsum</a:t>
            </a:r>
            <a:r>
              <a:rPr lang="en-AU" sz="1600" dirty="0" smtClean="0">
                <a:solidFill>
                  <a:srgbClr val="FFFDE6"/>
                </a:solidFill>
              </a:rPr>
              <a:t> </a:t>
            </a:r>
            <a:r>
              <a:rPr lang="en-AU" sz="1600" dirty="0" err="1" smtClean="0">
                <a:solidFill>
                  <a:srgbClr val="FFFDE6"/>
                </a:solidFill>
              </a:rPr>
              <a:t>dolor</a:t>
            </a:r>
            <a:r>
              <a:rPr lang="en-AU" sz="1600" dirty="0" smtClean="0">
                <a:solidFill>
                  <a:srgbClr val="FFFDE6"/>
                </a:solidFill>
              </a:rPr>
              <a:t> sit </a:t>
            </a:r>
            <a:r>
              <a:rPr lang="en-AU" sz="1600" dirty="0" err="1" smtClean="0">
                <a:solidFill>
                  <a:srgbClr val="FFFDE6"/>
                </a:solidFill>
              </a:rPr>
              <a:t>amet</a:t>
            </a:r>
            <a:endParaRPr lang="en-AU" sz="1600" dirty="0">
              <a:solidFill>
                <a:srgbClr val="FFFDE6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6192005" y="15347881"/>
            <a:ext cx="1551894" cy="7823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2" name="Rectangle 81"/>
          <p:cNvSpPr/>
          <p:nvPr/>
        </p:nvSpPr>
        <p:spPr>
          <a:xfrm>
            <a:off x="27937132" y="16215529"/>
            <a:ext cx="1551894" cy="7823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6" name="Picture 85" descr="insurance.pn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5"/>
          <a:stretch/>
        </p:blipFill>
        <p:spPr>
          <a:xfrm>
            <a:off x="28085279" y="15327981"/>
            <a:ext cx="1237349" cy="859666"/>
          </a:xfrm>
          <a:prstGeom prst="rect">
            <a:avLst/>
          </a:prstGeom>
        </p:spPr>
      </p:pic>
      <p:pic>
        <p:nvPicPr>
          <p:cNvPr id="89" name="Picture 88" descr="insurance.pn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5"/>
          <a:stretch/>
        </p:blipFill>
        <p:spPr>
          <a:xfrm>
            <a:off x="26341833" y="16271012"/>
            <a:ext cx="1237349" cy="85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47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386</Words>
  <Application>Microsoft Macintosh PowerPoint</Application>
  <PresentationFormat>Custom</PresentationFormat>
  <Paragraphs>58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Microsoft Equation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Lumley</dc:creator>
  <cp:lastModifiedBy>Thomas Lumley</cp:lastModifiedBy>
  <cp:revision>16</cp:revision>
  <dcterms:created xsi:type="dcterms:W3CDTF">2011-08-03T03:24:07Z</dcterms:created>
  <dcterms:modified xsi:type="dcterms:W3CDTF">2011-08-04T01:35:59Z</dcterms:modified>
</cp:coreProperties>
</file>