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tags/tag24.xml" ContentType="application/vnd.openxmlformats-officedocument.presentationml.tags+xml"/>
  <Override PartName="/ppt/notesSlides/notesSlide29.xml" ContentType="application/vnd.openxmlformats-officedocument.presentationml.notesSlide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tags/tag26.xml" ContentType="application/vnd.openxmlformats-officedocument.presentationml.tags+xml"/>
  <Override PartName="/ppt/notesSlides/notesSlide31.xml" ContentType="application/vnd.openxmlformats-officedocument.presentationml.notesSlide+xml"/>
  <Override PartName="/ppt/tags/tag27.xml" ContentType="application/vnd.openxmlformats-officedocument.presentationml.tags+xml"/>
  <Override PartName="/ppt/notesSlides/notesSlide32.xml" ContentType="application/vnd.openxmlformats-officedocument.presentationml.notesSlide+xml"/>
  <Override PartName="/ppt/tags/tag2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698" r:id="rId2"/>
    <p:sldMasterId id="2147483756" r:id="rId3"/>
  </p:sldMasterIdLst>
  <p:notesMasterIdLst>
    <p:notesMasterId r:id="rId38"/>
  </p:notesMasterIdLst>
  <p:sldIdLst>
    <p:sldId id="573" r:id="rId4"/>
    <p:sldId id="939" r:id="rId5"/>
    <p:sldId id="940" r:id="rId6"/>
    <p:sldId id="919" r:id="rId7"/>
    <p:sldId id="892" r:id="rId8"/>
    <p:sldId id="898" r:id="rId9"/>
    <p:sldId id="897" r:id="rId10"/>
    <p:sldId id="893" r:id="rId11"/>
    <p:sldId id="894" r:id="rId12"/>
    <p:sldId id="899" r:id="rId13"/>
    <p:sldId id="895" r:id="rId14"/>
    <p:sldId id="934" r:id="rId15"/>
    <p:sldId id="880" r:id="rId16"/>
    <p:sldId id="902" r:id="rId17"/>
    <p:sldId id="904" r:id="rId18"/>
    <p:sldId id="889" r:id="rId19"/>
    <p:sldId id="912" r:id="rId20"/>
    <p:sldId id="910" r:id="rId21"/>
    <p:sldId id="913" r:id="rId22"/>
    <p:sldId id="937" r:id="rId23"/>
    <p:sldId id="938" r:id="rId24"/>
    <p:sldId id="917" r:id="rId25"/>
    <p:sldId id="918" r:id="rId26"/>
    <p:sldId id="906" r:id="rId27"/>
    <p:sldId id="935" r:id="rId28"/>
    <p:sldId id="866" r:id="rId29"/>
    <p:sldId id="929" r:id="rId30"/>
    <p:sldId id="936" r:id="rId31"/>
    <p:sldId id="930" r:id="rId32"/>
    <p:sldId id="931" r:id="rId33"/>
    <p:sldId id="871" r:id="rId34"/>
    <p:sldId id="908" r:id="rId35"/>
    <p:sldId id="932" r:id="rId36"/>
    <p:sldId id="928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Tahoma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Tahoma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Tahoma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Tahoma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A5"/>
    <a:srgbClr val="000096"/>
    <a:srgbClr val="CC0066"/>
    <a:srgbClr val="FFE3D5"/>
    <a:srgbClr val="FFC2A3"/>
    <a:srgbClr val="FFCFB7"/>
    <a:srgbClr val="660066"/>
    <a:srgbClr val="C5FFC5"/>
    <a:srgbClr val="99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89" autoAdjust="0"/>
    <p:restoredTop sz="95027" autoAdjust="0"/>
  </p:normalViewPr>
  <p:slideViewPr>
    <p:cSldViewPr snapToGrid="0">
      <p:cViewPr>
        <p:scale>
          <a:sx n="66" d="100"/>
          <a:sy n="66" d="100"/>
        </p:scale>
        <p:origin x="-40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NZ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NZ"/>
          </a:p>
        </p:txBody>
      </p:sp>
      <p:sp>
        <p:nvSpPr>
          <p:cNvPr id="330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0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NZ"/>
          </a:p>
        </p:txBody>
      </p:sp>
      <p:sp>
        <p:nvSpPr>
          <p:cNvPr id="330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405FE3C-C407-4DAE-94DF-660BDED80081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0617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N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FB99C-A52E-4DED-83C3-F326242C72CD}" type="slidenum">
              <a:rPr lang="en-NZ"/>
              <a:pPr/>
              <a:t>2</a:t>
            </a:fld>
            <a:endParaRPr lang="en-NZ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FB99C-A52E-4DED-83C3-F326242C72CD}" type="slidenum">
              <a:rPr lang="en-NZ"/>
              <a:pPr/>
              <a:t>20</a:t>
            </a:fld>
            <a:endParaRPr lang="en-NZ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FB99C-A52E-4DED-83C3-F326242C72CD}" type="slidenum">
              <a:rPr lang="en-NZ"/>
              <a:pPr/>
              <a:t>21</a:t>
            </a:fld>
            <a:endParaRPr lang="en-NZ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FB99C-A52E-4DED-83C3-F326242C72CD}" type="slidenum">
              <a:rPr lang="en-NZ"/>
              <a:pPr/>
              <a:t>22</a:t>
            </a:fld>
            <a:endParaRPr lang="en-NZ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FB99C-A52E-4DED-83C3-F326242C72CD}" type="slidenum">
              <a:rPr lang="en-NZ"/>
              <a:pPr/>
              <a:t>3</a:t>
            </a:fld>
            <a:endParaRPr lang="en-NZ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33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34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5FE3C-C407-4DAE-94DF-660BDED80081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234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54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2E9E5F-EC35-4A4F-8071-1AF53A55D7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D43C4-B30B-4737-A2EC-49AE60F8E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12A3B-9DB1-43EF-9F37-C68128EB7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9FD967-40C7-4004-969F-3364A94BD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77975"/>
            <a:ext cx="3810000" cy="4518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77975"/>
            <a:ext cx="3810000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13188"/>
            <a:ext cx="3810000" cy="2182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326D1F-ECD1-4285-BB05-B8A2D452473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77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716E2-631C-4AC6-9D7E-7596313030FB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443E3-3002-4A28-AE3B-E8AA207ADC10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E72E8-707B-4BD0-A7C1-A5C532E0CE41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4FFF3-6AB9-4E30-A4CA-04040602EDD0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53A9F-CB99-4922-8EF8-97ED776E330C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B57A7-D590-44F6-A9C8-67512F3BFF26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B6623-993D-4B97-B34E-64659263E1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0DB72-8FFC-4054-8209-EBB6E45CF141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48CA8-C7AD-49A5-8E5F-A9B50E245ACB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A6B6B-1972-4537-9D81-F271788CBD52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B00C8-D249-4579-855D-7C6355D994DB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ACC9D-2E87-4254-85C4-59CBB362076A}" type="slidenum">
              <a:rPr lang="en-NZ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77975"/>
            <a:ext cx="3810000" cy="4518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77975"/>
            <a:ext cx="3810000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13188"/>
            <a:ext cx="3810000" cy="2182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326D1F-ECD1-4285-BB05-B8A2D452473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01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547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2E9E5F-EC35-4A4F-8071-1AF53A55D7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5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B6623-993D-4B97-B34E-64659263E12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34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D0992-A208-4062-9CB9-5AC530A296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55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43027-BC17-419B-B747-0BDB9637CF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9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D0992-A208-4062-9CB9-5AC530A29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1D647-BFE9-4FBD-99FB-A30008B9666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29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BB32B-4D2E-432F-AE83-7A17668E34F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0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9B882-7867-4427-8509-6CC636389B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8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CD1C7-8A12-46BE-86AE-9CEA5D13C2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10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E3C8F-A310-42F5-844C-232DDB13D5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61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D43C4-B30B-4737-A2EC-49AE60F8ED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62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12A3B-9DB1-43EF-9F37-C68128EB72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03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9FD967-40C7-4004-969F-3364A94BD9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01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77975"/>
            <a:ext cx="3810000" cy="4518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77975"/>
            <a:ext cx="3810000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13188"/>
            <a:ext cx="3810000" cy="2182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326D1F-ECD1-4285-BB05-B8A2D452473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1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43027-BC17-419B-B747-0BDB9637C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1D647-BFE9-4FBD-99FB-A30008B966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BB32B-4D2E-432F-AE83-7A17668E3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9B882-7867-4427-8509-6CC636389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CD1C7-8A12-46BE-86AE-9CEA5D13C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E3C8F-A310-42F5-844C-232DDB13D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100000">
              <a:srgbClr val="FFFFB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ACBD497A-A5DB-4650-8734-7C7EB9B72E1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42" r:id="rId12"/>
    <p:sldLayoutId id="214748375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100000">
              <a:srgbClr val="FFFFB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NZ"/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en-NZ"/>
          </a:p>
        </p:txBody>
      </p:sp>
      <p:sp>
        <p:nvSpPr>
          <p:cNvPr id="45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C0C7AFB1-7F10-4823-966C-2C11A0ED8610}" type="slidenum">
              <a:rPr lang="en-NZ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7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imes New Roman" pitchFamily="18" charset="0"/>
          <a:cs typeface="Arial" charset="0"/>
        </a:defRPr>
      </a:lvl9pPr>
    </p:titleStyle>
    <p:bodyStyle>
      <a:lvl1pPr marL="538163" indent="-538163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50950" indent="-53340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cs typeface="+mn-cs"/>
        </a:defRPr>
      </a:lvl2pPr>
      <a:lvl3pPr marL="1976438" indent="-5461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238442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7924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32496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7068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41640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6212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100000">
              <a:srgbClr val="FFFFB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ACBD497A-A5DB-4650-8734-7C7EB9B72E1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678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24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4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Rectangle 11"/>
          <p:cNvSpPr>
            <a:spLocks noChangeArrowheads="1"/>
          </p:cNvSpPr>
          <p:nvPr/>
        </p:nvSpPr>
        <p:spPr bwMode="auto">
          <a:xfrm>
            <a:off x="0" y="22253"/>
            <a:ext cx="9144000" cy="213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NZ" sz="4800" b="1" dirty="0" smtClean="0">
                <a:solidFill>
                  <a:srgbClr val="0033CC"/>
                </a:solidFill>
                <a:latin typeface="Arial" charset="0"/>
              </a:rPr>
              <a:t>Trace-Contrast models for capture-recapture without capture histories</a:t>
            </a:r>
            <a:endParaRPr lang="en-NZ" sz="4800" b="1" dirty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7" name="Picture 6" descr="AucklandIslands2009_pi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8322" y="2274874"/>
            <a:ext cx="2647666" cy="177114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5" cstate="screen"/>
          <a:srcRect l="5362" t="4156" r="37604" b="42789"/>
          <a:stretch/>
        </p:blipFill>
        <p:spPr bwMode="auto">
          <a:xfrm>
            <a:off x="3875988" y="2274874"/>
            <a:ext cx="2950876" cy="1776092"/>
          </a:xfrm>
          <a:prstGeom prst="rect">
            <a:avLst/>
          </a:prstGeom>
          <a:noFill/>
          <a:ln w="63500" algn="ctr">
            <a:noFill/>
            <a:miter lim="800000"/>
            <a:headEnd/>
            <a:tailEnd type="none" w="lg" len="lg"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4840356"/>
            <a:ext cx="9144000" cy="201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 b="1" dirty="0" smtClean="0">
                <a:solidFill>
                  <a:srgbClr val="CC0066"/>
                </a:solidFill>
                <a:latin typeface="Arial" charset="0"/>
              </a:rPr>
              <a:t>Rachel </a:t>
            </a:r>
            <a:r>
              <a:rPr lang="en-US" sz="3600" b="1" dirty="0" err="1" smtClean="0">
                <a:solidFill>
                  <a:srgbClr val="CC0066"/>
                </a:solidFill>
                <a:latin typeface="Arial" charset="0"/>
              </a:rPr>
              <a:t>Fewster</a:t>
            </a:r>
            <a:endParaRPr lang="en-US" sz="3600" b="1" dirty="0">
              <a:solidFill>
                <a:srgbClr val="CC0066"/>
              </a:solidFill>
              <a:latin typeface="Arial" charset="0"/>
            </a:endParaRPr>
          </a:p>
          <a:p>
            <a:pPr eaLnBrk="1" hangingPunct="1"/>
            <a:r>
              <a:rPr lang="en-US" b="1" dirty="0" smtClean="0">
                <a:solidFill>
                  <a:srgbClr val="000096"/>
                </a:solidFill>
                <a:latin typeface="Arial" charset="0"/>
              </a:rPr>
              <a:t>Ben </a:t>
            </a:r>
            <a:r>
              <a:rPr lang="en-US" b="1" dirty="0" smtClean="0">
                <a:solidFill>
                  <a:srgbClr val="000096"/>
                </a:solidFill>
                <a:latin typeface="Arial" charset="0"/>
              </a:rPr>
              <a:t>Stevenson, David </a:t>
            </a:r>
            <a:r>
              <a:rPr lang="en-US" b="1" dirty="0" err="1" smtClean="0">
                <a:solidFill>
                  <a:srgbClr val="000096"/>
                </a:solidFill>
                <a:latin typeface="Arial" charset="0"/>
              </a:rPr>
              <a:t>Borchers</a:t>
            </a:r>
            <a:r>
              <a:rPr lang="en-US" b="1" dirty="0" smtClean="0">
                <a:solidFill>
                  <a:srgbClr val="000096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St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Andrews</a:t>
            </a:r>
          </a:p>
          <a:p>
            <a:pPr eaLnBrk="1" hangingPunct="1"/>
            <a:r>
              <a:rPr lang="en-US" b="1" dirty="0" smtClean="0">
                <a:solidFill>
                  <a:srgbClr val="000096"/>
                </a:solidFill>
                <a:latin typeface="Arial" charset="0"/>
              </a:rPr>
              <a:t>Helen </a:t>
            </a:r>
            <a:r>
              <a:rPr lang="en-US" b="1" dirty="0" smtClean="0">
                <a:solidFill>
                  <a:srgbClr val="000096"/>
                </a:solidFill>
                <a:latin typeface="Arial" charset="0"/>
              </a:rPr>
              <a:t>Nathan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UoA</a:t>
            </a: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pic>
        <p:nvPicPr>
          <p:cNvPr id="1026" name="Picture 2" descr="Introduction imag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215">
            <a:off x="6657035" y="2274873"/>
            <a:ext cx="1748123" cy="1776093"/>
          </a:xfrm>
          <a:prstGeom prst="rect">
            <a:avLst/>
          </a:prstGeom>
          <a:noFill/>
          <a:effectLst>
            <a:reflection blurRad="10160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8457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Example: Thomas Process</a:t>
            </a:r>
            <a:endParaRPr lang="en-US" sz="4800" b="1" dirty="0" smtClean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29" y="1952625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4" y="5000625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37" y="5217985"/>
            <a:ext cx="579120" cy="530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91" y="4175938"/>
            <a:ext cx="579120" cy="5303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54" y="4470273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63" y="5748337"/>
            <a:ext cx="579120" cy="5303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32" y="4735449"/>
            <a:ext cx="579120" cy="530352"/>
          </a:xfrm>
          <a:prstGeom prst="rect">
            <a:avLst/>
          </a:prstGeom>
        </p:spPr>
      </p:pic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6366276" y="515481"/>
            <a:ext cx="2654346" cy="10290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0" bIns="36000"/>
          <a:lstStyle/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Unobservable trees: Poisson(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)</a:t>
            </a: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366276" y="1671279"/>
            <a:ext cx="2654346" cy="10290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0" bIns="36000"/>
          <a:lstStyle/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Apples per tree: Poisson(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) </a:t>
            </a: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385458" y="2833652"/>
            <a:ext cx="2654346" cy="10290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0" bIns="36000"/>
          <a:lstStyle/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Apple dispersal:  </a:t>
            </a:r>
            <a:r>
              <a:rPr lang="en-US" sz="2400" dirty="0" err="1" smtClean="0">
                <a:solidFill>
                  <a:srgbClr val="0070C0"/>
                </a:solidFill>
              </a:rPr>
              <a:t>iid</a:t>
            </a:r>
            <a:r>
              <a:rPr lang="en-US" sz="2400" dirty="0" smtClean="0">
                <a:solidFill>
                  <a:srgbClr val="0070C0"/>
                </a:solidFill>
              </a:rPr>
              <a:t> Normal(0,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sz="2400" baseline="30000" dirty="0" smtClean="0">
                <a:solidFill>
                  <a:srgbClr val="0070C0"/>
                </a:solidFill>
                <a:sym typeface="Symbol"/>
              </a:rPr>
              <a:t>2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I)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34" y="3669876"/>
            <a:ext cx="579120" cy="5303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57" y="3448049"/>
            <a:ext cx="579120" cy="5303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61" y="2090378"/>
            <a:ext cx="579120" cy="5303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10" y="2435161"/>
            <a:ext cx="579120" cy="530352"/>
          </a:xfrm>
          <a:prstGeom prst="rect">
            <a:avLst/>
          </a:prstGeom>
        </p:spPr>
      </p:pic>
      <p:sp>
        <p:nvSpPr>
          <p:cNvPr id="69" name="AutoShape 7"/>
          <p:cNvSpPr>
            <a:spLocks noChangeArrowheads="1"/>
          </p:cNvSpPr>
          <p:nvPr/>
        </p:nvSpPr>
        <p:spPr bwMode="auto">
          <a:xfrm>
            <a:off x="373444" y="971609"/>
            <a:ext cx="2053726" cy="1709284"/>
          </a:xfrm>
          <a:prstGeom prst="roundRect">
            <a:avLst/>
          </a:prstGeom>
          <a:gradFill flip="none" rotWithShape="1">
            <a:gsLst>
              <a:gs pos="3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800" dirty="0" smtClean="0">
                <a:solidFill>
                  <a:srgbClr val="C00000"/>
                </a:solidFill>
              </a:rPr>
              <a:t>Aim is to estimate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, , 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6366408" y="515481"/>
            <a:ext cx="2654346" cy="1038583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DEDE7"/>
              </a:gs>
            </a:gsLst>
            <a:lin ang="5400000" scaled="0"/>
          </a:gradFill>
          <a:ln w="6350">
            <a:solidFill>
              <a:schemeClr val="tx1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36000" rIns="0" bIns="36000"/>
          <a:lstStyle/>
          <a:p>
            <a:pPr algn="l"/>
            <a:r>
              <a:rPr lang="en-US" sz="2000" dirty="0" smtClean="0">
                <a:solidFill>
                  <a:srgbClr val="C00000"/>
                </a:solidFill>
              </a:rPr>
              <a:t>Trees are individual animals: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 = population density</a:t>
            </a: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6366408" y="1651835"/>
            <a:ext cx="2654346" cy="1048502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DEDE7"/>
              </a:gs>
            </a:gsLst>
            <a:lin ang="5400000" scaled="0"/>
          </a:gradFill>
          <a:ln w="6350">
            <a:solidFill>
              <a:schemeClr val="tx1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36000" rIns="0" bIns="36000"/>
          <a:lstStyle/>
          <a:p>
            <a:pPr algn="l"/>
            <a:r>
              <a:rPr lang="en-US" sz="2000" dirty="0" smtClean="0">
                <a:solidFill>
                  <a:srgbClr val="C00000"/>
                </a:solidFill>
              </a:rPr>
              <a:t>Apples are detections or </a:t>
            </a:r>
            <a:r>
              <a:rPr lang="en-US" sz="2000" i="1" dirty="0" smtClean="0">
                <a:solidFill>
                  <a:srgbClr val="C00000"/>
                </a:solidFill>
              </a:rPr>
              <a:t>traces </a:t>
            </a:r>
            <a:r>
              <a:rPr lang="en-US" sz="2000" dirty="0" smtClean="0">
                <a:solidFill>
                  <a:srgbClr val="C00000"/>
                </a:solidFill>
              </a:rPr>
              <a:t>of each animal</a:t>
            </a:r>
            <a:endParaRPr lang="en-US" sz="2000" dirty="0" smtClean="0">
              <a:solidFill>
                <a:srgbClr val="C00000"/>
              </a:solidFill>
              <a:sym typeface="Symbol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6375801" y="2838558"/>
            <a:ext cx="2654346" cy="1029058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DEDE7"/>
              </a:gs>
            </a:gsLst>
            <a:lin ang="5400000" scaled="0"/>
          </a:gradFill>
          <a:ln w="6350">
            <a:solidFill>
              <a:schemeClr val="tx1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36000" rIns="0" bIns="36000"/>
          <a:lstStyle/>
          <a:p>
            <a:pPr algn="l"/>
            <a:r>
              <a:rPr lang="en-US" sz="2000" dirty="0" smtClean="0">
                <a:solidFill>
                  <a:srgbClr val="C00000"/>
                </a:solidFill>
              </a:rPr>
              <a:t>Different traces from the same animal </a:t>
            </a:r>
            <a:r>
              <a:rPr lang="en-US" sz="2000" i="1" dirty="0" smtClean="0">
                <a:solidFill>
                  <a:srgbClr val="C00000"/>
                </a:solidFill>
              </a:rPr>
              <a:t>tend </a:t>
            </a:r>
            <a:r>
              <a:rPr lang="en-US" sz="2000" dirty="0" smtClean="0">
                <a:solidFill>
                  <a:srgbClr val="C00000"/>
                </a:solidFill>
              </a:rPr>
              <a:t>to be similar</a:t>
            </a:r>
            <a:endParaRPr lang="en-US" sz="2000" dirty="0" smtClean="0">
              <a:solidFill>
                <a:srgbClr val="C00000"/>
              </a:solidFill>
              <a:sym typeface="Symbol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56124" y="4156061"/>
            <a:ext cx="4076997" cy="2357156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5725"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If we knew for sure which apples belong to the same tree, this would be capture-recapture... </a:t>
            </a:r>
          </a:p>
          <a:p>
            <a:pPr marL="85725">
              <a:spcAft>
                <a:spcPts val="18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– but we don’t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22" y="2833652"/>
            <a:ext cx="579120" cy="5303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48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8457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The contrast process</a:t>
            </a:r>
            <a:endParaRPr lang="en-US" sz="48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16361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marL="571500" indent="-468000" algn="l" eaLnBrk="0" hangingPunct="0">
              <a:spcBef>
                <a:spcPct val="4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66"/>
                </a:solidFill>
                <a:latin typeface="Arial" charset="0"/>
              </a:rPr>
              <a:t>Consists of all pairwise distances between points, or </a:t>
            </a:r>
            <a:r>
              <a:rPr lang="en-US" i="1" dirty="0" smtClean="0">
                <a:solidFill>
                  <a:srgbClr val="FF0066"/>
                </a:solidFill>
                <a:latin typeface="Arial" charset="0"/>
              </a:rPr>
              <a:t>contrasts </a:t>
            </a:r>
            <a:r>
              <a:rPr lang="en-US" dirty="0" smtClean="0">
                <a:solidFill>
                  <a:srgbClr val="FF0066"/>
                </a:solidFill>
                <a:latin typeface="Arial" charset="0"/>
              </a:rPr>
              <a:t>between samples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219" flipH="1">
            <a:off x="5687963" y="3110371"/>
            <a:ext cx="819150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219" flipH="1">
            <a:off x="2311772" y="4897555"/>
            <a:ext cx="819150" cy="81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219" flipH="1">
            <a:off x="5963193" y="5400373"/>
            <a:ext cx="819150" cy="8191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24165" y="3684896"/>
            <a:ext cx="2370554" cy="1337781"/>
            <a:chOff x="3224165" y="3684896"/>
            <a:chExt cx="2370554" cy="1337781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3224165" y="3684896"/>
              <a:ext cx="2370554" cy="1337781"/>
            </a:xfrm>
            <a:prstGeom prst="straightConnector1">
              <a:avLst/>
            </a:prstGeom>
            <a:solidFill>
              <a:srgbClr val="FF0000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712191" y="3821373"/>
              <a:ext cx="8598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r</a:t>
              </a:r>
              <a:r>
                <a:rPr lang="en-NZ" baseline="-25000" dirty="0" smtClean="0"/>
                <a:t>1</a:t>
              </a:r>
              <a:endParaRPr lang="en-NZ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24166" y="4938939"/>
            <a:ext cx="2645783" cy="970542"/>
            <a:chOff x="3224166" y="3821373"/>
            <a:chExt cx="2645783" cy="97054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3224166" y="4189565"/>
              <a:ext cx="2645783" cy="602350"/>
            </a:xfrm>
            <a:prstGeom prst="straightConnector1">
              <a:avLst/>
            </a:prstGeom>
            <a:solidFill>
              <a:srgbClr val="FF0000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3712191" y="3821373"/>
              <a:ext cx="8598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r</a:t>
              </a:r>
              <a:r>
                <a:rPr lang="en-NZ" baseline="-25000" dirty="0"/>
                <a:t>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24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0" b="13569"/>
          <a:stretch/>
        </p:blipFill>
        <p:spPr bwMode="auto">
          <a:xfrm>
            <a:off x="1846466" y="1473392"/>
            <a:ext cx="4935333" cy="414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465164" y="1454731"/>
            <a:ext cx="5197600" cy="1301461"/>
          </a:xfrm>
          <a:prstGeom prst="wedgeRectCallout">
            <a:avLst>
              <a:gd name="adj1" fmla="val -44046"/>
              <a:gd name="adj2" fmla="val 10314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400" dirty="0" smtClean="0">
                <a:solidFill>
                  <a:srgbClr val="CC0066"/>
                </a:solidFill>
              </a:rPr>
              <a:t>Peak at close range</a:t>
            </a:r>
            <a:r>
              <a:rPr lang="en-US" sz="2400" dirty="0">
                <a:solidFill>
                  <a:srgbClr val="CC0066"/>
                </a:solidFill>
              </a:rPr>
              <a:t> </a:t>
            </a:r>
            <a:r>
              <a:rPr lang="en-US" sz="2400" dirty="0" smtClean="0">
                <a:solidFill>
                  <a:srgbClr val="CC0066"/>
                </a:solidFill>
              </a:rPr>
              <a:t>due to </a:t>
            </a:r>
            <a:r>
              <a:rPr lang="en-US" sz="2400" i="1" dirty="0" smtClean="0">
                <a:solidFill>
                  <a:srgbClr val="CC0066"/>
                </a:solidFill>
              </a:rPr>
              <a:t>siblings </a:t>
            </a:r>
            <a:r>
              <a:rPr lang="en-US" sz="2400" dirty="0" smtClean="0">
                <a:solidFill>
                  <a:srgbClr val="CC0066"/>
                </a:solidFill>
              </a:rPr>
              <a:t>: apples from the same tree /     traces of the same animal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281055" y="3075710"/>
            <a:ext cx="4752110" cy="1351284"/>
          </a:xfrm>
          <a:prstGeom prst="wedgeRectCallout">
            <a:avLst>
              <a:gd name="adj1" fmla="val -27478"/>
              <a:gd name="adj2" fmla="val 84685"/>
            </a:avLst>
          </a:prstGeom>
          <a:solidFill>
            <a:srgbClr val="FDEDE7"/>
          </a:soli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/>
          <a:lstStyle/>
          <a:p>
            <a:pPr marL="85725" indent="-85725"/>
            <a:r>
              <a:rPr lang="en-US" sz="2400" dirty="0" smtClean="0">
                <a:solidFill>
                  <a:schemeClr val="bg1"/>
                </a:solidFill>
              </a:rPr>
              <a:t>Background intensity of </a:t>
            </a:r>
            <a:r>
              <a:rPr lang="en-US" sz="2400" i="1" dirty="0" smtClean="0">
                <a:solidFill>
                  <a:schemeClr val="bg1"/>
                </a:solidFill>
              </a:rPr>
              <a:t>non-sibs </a:t>
            </a:r>
            <a:r>
              <a:rPr lang="en-US" sz="2400" dirty="0" smtClean="0">
                <a:solidFill>
                  <a:schemeClr val="bg1"/>
                </a:solidFill>
              </a:rPr>
              <a:t>: apples from different trees / traces of different animals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2026665" y="5473658"/>
            <a:ext cx="4879102" cy="3394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8457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Intensity of the contrast process</a:t>
            </a:r>
            <a:endParaRPr lang="en-US" sz="4800" b="1" dirty="0" smtClean="0">
              <a:solidFill>
                <a:srgbClr val="0000CC"/>
              </a:solidFill>
              <a:latin typeface="Arial" charset="0"/>
            </a:endParaRPr>
          </a:p>
        </p:txBody>
      </p:sp>
      <p:sp useBgFill="1">
        <p:nvSpPr>
          <p:cNvPr id="12" name="TextBox 11"/>
          <p:cNvSpPr txBox="1"/>
          <p:nvPr/>
        </p:nvSpPr>
        <p:spPr>
          <a:xfrm>
            <a:off x="1431246" y="5613839"/>
            <a:ext cx="689382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>
                    <a:lumMod val="75000"/>
                  </a:schemeClr>
                </a:solidFill>
              </a:rPr>
              <a:t>pairwise distance between apples, r</a:t>
            </a:r>
            <a:endParaRPr lang="en-NZ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999369" y="1924335"/>
            <a:ext cx="0" cy="3562971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 useBgFill="1">
        <p:nvSpPr>
          <p:cNvPr id="20" name="TextBox 19"/>
          <p:cNvSpPr txBox="1"/>
          <p:nvPr/>
        </p:nvSpPr>
        <p:spPr>
          <a:xfrm rot="16200000">
            <a:off x="-484434" y="3282939"/>
            <a:ext cx="407702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>
                    <a:lumMod val="75000"/>
                  </a:schemeClr>
                </a:solidFill>
              </a:rPr>
              <a:t>intensity of points</a:t>
            </a:r>
            <a:endParaRPr lang="en-NZ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84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>
            <a:off x="1164779" y="2105461"/>
            <a:ext cx="0" cy="3224976"/>
          </a:xfrm>
          <a:prstGeom prst="straightConnector1">
            <a:avLst/>
          </a:prstGeom>
          <a:solidFill>
            <a:srgbClr val="FF0000"/>
          </a:solidFill>
          <a:ln w="635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1" b="14520"/>
          <a:stretch/>
        </p:blipFill>
        <p:spPr bwMode="auto">
          <a:xfrm>
            <a:off x="1856096" y="1473392"/>
            <a:ext cx="4925704" cy="409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281055" y="3075710"/>
            <a:ext cx="4752110" cy="1351284"/>
          </a:xfrm>
          <a:prstGeom prst="wedgeRectCallout">
            <a:avLst>
              <a:gd name="adj1" fmla="val -27478"/>
              <a:gd name="adj2" fmla="val 84685"/>
            </a:avLst>
          </a:prstGeom>
          <a:solidFill>
            <a:srgbClr val="FDEDE7"/>
          </a:soli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72000"/>
          <a:lstStyle/>
          <a:p>
            <a:pPr marL="85725" indent="-85725"/>
            <a:r>
              <a:rPr lang="en-US" sz="2400" dirty="0" smtClean="0">
                <a:solidFill>
                  <a:schemeClr val="bg1"/>
                </a:solidFill>
              </a:rPr>
              <a:t>Background intensity of </a:t>
            </a:r>
            <a:r>
              <a:rPr lang="en-US" sz="2400" i="1" dirty="0" smtClean="0">
                <a:solidFill>
                  <a:schemeClr val="bg1"/>
                </a:solidFill>
              </a:rPr>
              <a:t>non-sibs </a:t>
            </a:r>
            <a:r>
              <a:rPr lang="en-US" sz="2400" dirty="0" smtClean="0">
                <a:solidFill>
                  <a:schemeClr val="bg1"/>
                </a:solidFill>
              </a:rPr>
              <a:t>: apples from different trees / traces of different animals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47046" y="3188468"/>
            <a:ext cx="1635466" cy="1030714"/>
          </a:xfrm>
          <a:prstGeom prst="roundRect">
            <a:avLst/>
          </a:prstGeom>
          <a:gradFill flip="none" rotWithShape="1">
            <a:gsLst>
              <a:gs pos="3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Related to 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2059041" y="4750326"/>
            <a:ext cx="1182923" cy="3394"/>
          </a:xfrm>
          <a:prstGeom prst="straightConnector1">
            <a:avLst/>
          </a:prstGeom>
          <a:solidFill>
            <a:srgbClr val="FF0000"/>
          </a:solidFill>
          <a:ln w="635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8457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Intensity of the contrast process</a:t>
            </a:r>
            <a:endParaRPr lang="en-US" sz="48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2465164" y="1454731"/>
            <a:ext cx="5197600" cy="1301461"/>
          </a:xfrm>
          <a:prstGeom prst="wedgeRectCallout">
            <a:avLst>
              <a:gd name="adj1" fmla="val -44046"/>
              <a:gd name="adj2" fmla="val 10314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400" dirty="0" smtClean="0">
                <a:solidFill>
                  <a:srgbClr val="CC0066"/>
                </a:solidFill>
              </a:rPr>
              <a:t>Peak at close range</a:t>
            </a:r>
            <a:r>
              <a:rPr lang="en-US" sz="2400" dirty="0">
                <a:solidFill>
                  <a:srgbClr val="CC0066"/>
                </a:solidFill>
              </a:rPr>
              <a:t> </a:t>
            </a:r>
            <a:r>
              <a:rPr lang="en-US" sz="2400" dirty="0" smtClean="0">
                <a:solidFill>
                  <a:srgbClr val="CC0066"/>
                </a:solidFill>
              </a:rPr>
              <a:t>due to </a:t>
            </a:r>
            <a:r>
              <a:rPr lang="en-US" sz="2400" i="1" dirty="0" smtClean="0">
                <a:solidFill>
                  <a:srgbClr val="CC0066"/>
                </a:solidFill>
              </a:rPr>
              <a:t>siblings </a:t>
            </a:r>
            <a:r>
              <a:rPr lang="en-US" sz="2400" dirty="0" smtClean="0">
                <a:solidFill>
                  <a:srgbClr val="CC0066"/>
                </a:solidFill>
              </a:rPr>
              <a:t>: apples from the same tree /     traces of the same animal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2026665" y="5473658"/>
            <a:ext cx="4879102" cy="3394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1999369" y="1924335"/>
            <a:ext cx="0" cy="3562971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1736043" y="5371999"/>
            <a:ext cx="1852281" cy="1056509"/>
          </a:xfrm>
          <a:prstGeom prst="roundRect">
            <a:avLst/>
          </a:prstGeom>
          <a:gradFill flip="none" rotWithShape="1">
            <a:gsLst>
              <a:gs pos="3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800" dirty="0" smtClean="0">
                <a:solidFill>
                  <a:srgbClr val="C00000"/>
                </a:solidFill>
              </a:rPr>
              <a:t>Related to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 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427921" y="4975365"/>
            <a:ext cx="1503214" cy="710144"/>
          </a:xfrm>
          <a:prstGeom prst="wedgeRoundRectCallout">
            <a:avLst>
              <a:gd name="adj1" fmla="val -75476"/>
              <a:gd name="adj2" fmla="val -20167"/>
              <a:gd name="adj3" fmla="val 16667"/>
            </a:avLst>
          </a:prstGeom>
          <a:gradFill flip="none" rotWithShape="1">
            <a:gsLst>
              <a:gs pos="3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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7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819186" y="2249271"/>
            <a:ext cx="5350554" cy="47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 bwMode="auto">
          <a:xfrm flipH="1" flipV="1">
            <a:off x="2395161" y="6251594"/>
            <a:ext cx="4879102" cy="3394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381513" y="2702271"/>
            <a:ext cx="0" cy="3562971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552719" y="2881341"/>
            <a:ext cx="0" cy="3224976"/>
          </a:xfrm>
          <a:prstGeom prst="straightConnector1">
            <a:avLst/>
          </a:prstGeom>
          <a:solidFill>
            <a:srgbClr val="FF0000"/>
          </a:solidFill>
          <a:ln w="635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273910" y="4263661"/>
            <a:ext cx="1852281" cy="1056509"/>
          </a:xfrm>
          <a:prstGeom prst="roundRect">
            <a:avLst/>
          </a:prstGeom>
          <a:gradFill flip="none" rotWithShape="1">
            <a:gsLst>
              <a:gs pos="3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800" dirty="0" smtClean="0">
                <a:solidFill>
                  <a:srgbClr val="C00000"/>
                </a:solidFill>
              </a:rPr>
              <a:t>Related to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 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2446981" y="5526206"/>
            <a:ext cx="1182923" cy="3394"/>
          </a:xfrm>
          <a:prstGeom prst="straightConnector1">
            <a:avLst/>
          </a:prstGeom>
          <a:solidFill>
            <a:srgbClr val="FF0000"/>
          </a:solidFill>
          <a:ln w="635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10269"/>
            <a:ext cx="91440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Natural to estimate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, ,  by constructing an objective function from this intensity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Consolas" panose="020B0609020204030204" pitchFamily="49" charset="0"/>
              </a:rPr>
              <a:t>Tanaka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Consolas" panose="020B0609020204030204" pitchFamily="49" charset="0"/>
              </a:rPr>
              <a:t>et al propose the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Consolas" panose="020B0609020204030204" pitchFamily="49" charset="0"/>
              </a:rPr>
              <a:t>likelihood from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Consolas" panose="020B0609020204030204" pitchFamily="49" charset="0"/>
              </a:rPr>
              <a:t>an	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Consolas" panose="020B0609020204030204" pitchFamily="49" charset="0"/>
              </a:rPr>
              <a:t>inhomogeneous Poisson process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Consolas" panose="020B0609020204030204" pitchFamily="49" charset="0"/>
              </a:rPr>
              <a:t>as the objective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  <a:cs typeface="Consolas" panose="020B0609020204030204" pitchFamily="49" charset="0"/>
              </a:rPr>
              <a:t>function</a:t>
            </a:r>
            <a:endParaRPr lang="en-US" sz="3600" dirty="0">
              <a:solidFill>
                <a:schemeClr val="bg1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 useBgFill="1">
        <p:nvSpPr>
          <p:cNvPr id="21" name="TextBox 20"/>
          <p:cNvSpPr txBox="1"/>
          <p:nvPr/>
        </p:nvSpPr>
        <p:spPr>
          <a:xfrm>
            <a:off x="1895278" y="6296239"/>
            <a:ext cx="5378985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>
                    <a:lumMod val="75000"/>
                  </a:schemeClr>
                </a:solidFill>
              </a:rPr>
              <a:t>pairwise distance, r</a:t>
            </a:r>
            <a:endParaRPr lang="en-NZ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734986" y="3964348"/>
            <a:ext cx="1635466" cy="1030714"/>
          </a:xfrm>
          <a:prstGeom prst="roundRect">
            <a:avLst/>
          </a:prstGeom>
          <a:gradFill flip="none" rotWithShape="1">
            <a:gsLst>
              <a:gs pos="3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Related to 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815861" y="5751245"/>
            <a:ext cx="1503214" cy="710144"/>
          </a:xfrm>
          <a:prstGeom prst="wedgeRoundRectCallout">
            <a:avLst>
              <a:gd name="adj1" fmla="val -75476"/>
              <a:gd name="adj2" fmla="val -20167"/>
              <a:gd name="adj3" fmla="val 16667"/>
            </a:avLst>
          </a:prstGeom>
          <a:gradFill flip="none" rotWithShape="1">
            <a:gsLst>
              <a:gs pos="3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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 useBgFill="1">
        <p:nvSpPr>
          <p:cNvPr id="23" name="TextBox 22"/>
          <p:cNvSpPr txBox="1"/>
          <p:nvPr/>
        </p:nvSpPr>
        <p:spPr>
          <a:xfrm>
            <a:off x="3153400" y="2886571"/>
            <a:ext cx="4543937" cy="7489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NZ" baseline="-250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NZ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178" y="2881341"/>
            <a:ext cx="6642778" cy="1281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26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8457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Does it work?</a:t>
            </a:r>
            <a:endParaRPr lang="en-US" sz="48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107576" y="843986"/>
            <a:ext cx="541916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marL="457200" lvl="0" indent="-457200" algn="l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Yes!</a:t>
            </a:r>
          </a:p>
          <a:p>
            <a:pPr marL="457200" lvl="0" indent="-457200" algn="l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Fast, accurate estimation of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sym typeface="Symbol"/>
              </a:rPr>
              <a:t>, , 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(within reason)</a:t>
            </a:r>
          </a:p>
          <a:p>
            <a:pPr marL="457200" lvl="0" indent="-457200" algn="l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Very easy to code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7424" y="287487"/>
            <a:ext cx="2578166" cy="3571820"/>
          </a:xfrm>
          <a:prstGeom prst="rect">
            <a:avLst/>
          </a:prstGeom>
        </p:spPr>
      </p:pic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99392" y="5089646"/>
            <a:ext cx="4770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marL="457200" lvl="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Prokešová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 &amp; Jensen (2013) proved asymptotic consistency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r="3653"/>
          <a:stretch/>
        </p:blipFill>
        <p:spPr>
          <a:xfrm>
            <a:off x="4969566" y="5113270"/>
            <a:ext cx="4065102" cy="163365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9268" y="3598019"/>
            <a:ext cx="82196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pPr marL="457200" lvl="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66"/>
                </a:solidFill>
                <a:latin typeface="Arial" charset="0"/>
              </a:rPr>
              <a:t>One of three methods for fitting clustered spatial point processes in </a:t>
            </a:r>
            <a:r>
              <a:rPr lang="en-US" i="1" dirty="0" err="1" smtClean="0">
                <a:solidFill>
                  <a:srgbClr val="FF0066"/>
                </a:solidFill>
                <a:latin typeface="Arial" charset="0"/>
              </a:rPr>
              <a:t>Spatstat</a:t>
            </a:r>
            <a:r>
              <a:rPr lang="en-US" sz="2800" dirty="0" smtClean="0">
                <a:solidFill>
                  <a:srgbClr val="FF0066"/>
                </a:solidFill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4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uiExpand="1" build="p"/>
      <p:bldP spid="7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8457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b="1" dirty="0">
                <a:solidFill>
                  <a:srgbClr val="0000CC"/>
                </a:solidFill>
                <a:latin typeface="Arial" charset="0"/>
              </a:rPr>
              <a:t>W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hy is this relevant?</a:t>
            </a:r>
            <a:endParaRPr lang="en-US" sz="48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1" y="785900"/>
            <a:ext cx="914400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0">
            <a:spAutoFit/>
          </a:bodyPr>
          <a:lstStyle/>
          <a:p>
            <a:pPr marL="457200" lvl="0" indent="-360000" algn="l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0066"/>
                </a:solidFill>
                <a:latin typeface="Arial" charset="0"/>
              </a:rPr>
              <a:t>Process of matching pairs of samples is exactly what ecologists do </a:t>
            </a:r>
            <a:r>
              <a:rPr lang="en-US" b="1" dirty="0" smtClean="0">
                <a:solidFill>
                  <a:srgbClr val="FF0066"/>
                </a:solidFill>
                <a:latin typeface="+mn-lt"/>
              </a:rPr>
              <a:t>before</a:t>
            </a:r>
            <a:r>
              <a:rPr lang="en-US" dirty="0" smtClean="0">
                <a:solidFill>
                  <a:srgbClr val="FF0066"/>
                </a:solidFill>
                <a:latin typeface="Arial" charset="0"/>
              </a:rPr>
              <a:t> constructing capture histories:</a:t>
            </a:r>
          </a:p>
          <a:p>
            <a:pPr marL="914400" lvl="1" indent="-504000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Match photographs, or genotypes, or      time-stamps, or locations, ...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marL="914400" lvl="1" indent="-504000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M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ake ‘threshold’ decisions about which samples correspond to the same animal, then reconstruct capture histories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07153" y="4899992"/>
            <a:ext cx="3935636" cy="1898373"/>
          </a:xfrm>
          <a:prstGeom prst="cloudCallout">
            <a:avLst>
              <a:gd name="adj1" fmla="val 54930"/>
              <a:gd name="adj2" fmla="val 43904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400" dirty="0" smtClean="0">
                <a:solidFill>
                  <a:schemeClr val="bg1"/>
                </a:solidFill>
              </a:rPr>
              <a:t>So why bother with capture histories...?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168348" y="4959626"/>
            <a:ext cx="2932043" cy="1621739"/>
          </a:xfrm>
          <a:prstGeom prst="wedgeEllipseCallout">
            <a:avLst>
              <a:gd name="adj1" fmla="val -48291"/>
              <a:gd name="adj2" fmla="val 60661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400" dirty="0" smtClean="0">
                <a:solidFill>
                  <a:schemeClr val="bg1"/>
                </a:solidFill>
              </a:rPr>
              <a:t>... sometimes they’re just a nuisance...?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72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859"/>
          <a:stretch/>
        </p:blipFill>
        <p:spPr>
          <a:xfrm>
            <a:off x="434498" y="3640929"/>
            <a:ext cx="2764155" cy="26203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859"/>
          <a:stretch/>
        </p:blipFill>
        <p:spPr>
          <a:xfrm>
            <a:off x="173566" y="299998"/>
            <a:ext cx="2764155" cy="2620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590549" y="5553019"/>
            <a:ext cx="819150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3918424" y="5360430"/>
            <a:ext cx="819150" cy="81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2224800" y="5232134"/>
            <a:ext cx="819150" cy="819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6221647" y="4303648"/>
            <a:ext cx="819150" cy="81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6109175" y="5419072"/>
            <a:ext cx="819150" cy="819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2252795" y="2215532"/>
            <a:ext cx="819150" cy="819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1462219" y="2582217"/>
            <a:ext cx="819150" cy="819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266119" y="2142242"/>
            <a:ext cx="819150" cy="819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3072524" y="5553021"/>
            <a:ext cx="819150" cy="819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859"/>
          <a:stretch/>
        </p:blipFill>
        <p:spPr>
          <a:xfrm>
            <a:off x="5575774" y="2575412"/>
            <a:ext cx="2764155" cy="2620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7101598" y="4772453"/>
            <a:ext cx="819150" cy="819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2011599" y="5800405"/>
            <a:ext cx="819150" cy="819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4432774" y="4444465"/>
            <a:ext cx="819150" cy="819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5640626" y="4429556"/>
            <a:ext cx="819150" cy="819150"/>
          </a:xfrm>
          <a:prstGeom prst="rect">
            <a:avLst/>
          </a:prstGeom>
        </p:spPr>
      </p:pic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3215073" y="0"/>
            <a:ext cx="4353005" cy="2325109"/>
          </a:xfrm>
          <a:prstGeom prst="wedgeRoundRectCallout">
            <a:avLst>
              <a:gd name="adj1" fmla="val -39606"/>
              <a:gd name="adj2" fmla="val 71096"/>
              <a:gd name="adj3" fmla="val 16667"/>
            </a:avLst>
          </a:prstGeom>
          <a:gradFill flip="none" rotWithShape="1">
            <a:gsLst>
              <a:gs pos="3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800" dirty="0" smtClean="0">
                <a:solidFill>
                  <a:srgbClr val="C00000"/>
                </a:solidFill>
              </a:rPr>
              <a:t>We just want to know how many trees! </a:t>
            </a:r>
          </a:p>
          <a:p>
            <a:pPr marL="85725" indent="-85725"/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We don’t care which apples belong to which trees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9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8457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b="1" dirty="0">
                <a:solidFill>
                  <a:srgbClr val="0000CC"/>
                </a:solidFill>
                <a:latin typeface="Arial" charset="0"/>
              </a:rPr>
              <a:t>W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hy is this relevant?</a:t>
            </a:r>
            <a:endParaRPr lang="en-US" sz="48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2" y="963255"/>
            <a:ext cx="9144001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0">
            <a:spAutoFit/>
          </a:bodyPr>
          <a:lstStyle/>
          <a:p>
            <a:pPr marL="457200" lvl="0" indent="-3600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Estimation without elicitation makes it </a:t>
            </a:r>
            <a:r>
              <a:rPr lang="en-US" b="1" dirty="0" smtClean="0">
                <a:solidFill>
                  <a:srgbClr val="CC0066"/>
                </a:solidFill>
                <a:latin typeface="+mn-lt"/>
              </a:rPr>
              <a:t>fast:</a:t>
            </a:r>
            <a:endParaRPr lang="en-US" dirty="0" smtClean="0">
              <a:solidFill>
                <a:srgbClr val="CC0066"/>
              </a:solidFill>
              <a:latin typeface="+mn-lt"/>
            </a:endParaRPr>
          </a:p>
          <a:p>
            <a:pPr marL="914400" lvl="1" indent="-5040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No need for latent variables describing cluster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centres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or cluster membership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4" y="3115599"/>
            <a:ext cx="9144001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0">
            <a:spAutoFit/>
          </a:bodyPr>
          <a:lstStyle/>
          <a:p>
            <a:pPr marL="457200" lvl="0" indent="-3600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Using Poisson process likelihood as objective function makes it </a:t>
            </a:r>
            <a:r>
              <a:rPr lang="en-US" b="1" dirty="0" smtClean="0">
                <a:solidFill>
                  <a:srgbClr val="FF0066"/>
                </a:solidFill>
                <a:latin typeface="+mn-lt"/>
              </a:rPr>
              <a:t>extendable:</a:t>
            </a:r>
            <a:endParaRPr lang="en-US" dirty="0" smtClean="0">
              <a:solidFill>
                <a:srgbClr val="FF0066"/>
              </a:solidFill>
              <a:latin typeface="+mn-lt"/>
            </a:endParaRPr>
          </a:p>
          <a:p>
            <a:pPr marL="914400" lvl="1" indent="-5040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Incorporate additional information about samples: as for ‘marked’ point processes</a:t>
            </a:r>
          </a:p>
          <a:p>
            <a:pPr marL="914400" lvl="1" indent="-5040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CC3300"/>
                </a:solidFill>
                <a:latin typeface="+mn-lt"/>
              </a:rPr>
              <a:t>Partially marked populations </a:t>
            </a:r>
            <a:r>
              <a:rPr lang="en-US" dirty="0" smtClean="0">
                <a:solidFill>
                  <a:srgbClr val="CC3300"/>
                </a:solidFill>
                <a:latin typeface="Arial" charset="0"/>
              </a:rPr>
              <a:t>– easy!</a:t>
            </a:r>
          </a:p>
          <a:p>
            <a:pPr marL="914400" lvl="1" indent="-5040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Sometimes our chief interest is in the extras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9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8457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Trace-Contrast Models </a:t>
            </a:r>
            <a:endParaRPr lang="en-US" sz="4800" b="1" dirty="0" smtClean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9" y="1442075"/>
            <a:ext cx="4881018" cy="245673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781" y="4683412"/>
            <a:ext cx="82494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0">
            <a:spAutoFit/>
          </a:bodyPr>
          <a:lstStyle/>
          <a:p>
            <a:pPr marL="554400" lvl="0" indent="-4572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66"/>
                </a:solidFill>
                <a:latin typeface="Arial" charset="0"/>
              </a:rPr>
              <a:t>Palm likelihood approach clearly relevant whe</a:t>
            </a:r>
            <a:r>
              <a:rPr lang="en-US" dirty="0">
                <a:solidFill>
                  <a:srgbClr val="FF0066"/>
                </a:solidFill>
                <a:latin typeface="Arial" charset="0"/>
              </a:rPr>
              <a:t>n</a:t>
            </a:r>
            <a:r>
              <a:rPr lang="en-US" dirty="0" smtClean="0">
                <a:solidFill>
                  <a:srgbClr val="FF0066"/>
                </a:solidFill>
                <a:latin typeface="Arial" charset="0"/>
              </a:rPr>
              <a:t> animal identity information comes from </a:t>
            </a:r>
            <a:r>
              <a:rPr lang="en-US" b="1" dirty="0" smtClean="0">
                <a:solidFill>
                  <a:srgbClr val="FF0066"/>
                </a:solidFill>
                <a:latin typeface="+mn-lt"/>
              </a:rPr>
              <a:t>spatial location</a:t>
            </a:r>
            <a:r>
              <a:rPr lang="en-US" b="1" dirty="0" smtClean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66"/>
                </a:solidFill>
                <a:latin typeface="Arial" charset="0"/>
              </a:rPr>
              <a:t>or </a:t>
            </a:r>
            <a:r>
              <a:rPr lang="en-US" b="1" dirty="0" smtClean="0">
                <a:solidFill>
                  <a:srgbClr val="FF0066"/>
                </a:solidFill>
                <a:latin typeface="+mn-lt"/>
              </a:rPr>
              <a:t>time</a:t>
            </a:r>
            <a:r>
              <a:rPr lang="en-US" dirty="0" smtClean="0">
                <a:solidFill>
                  <a:srgbClr val="FF0066"/>
                </a:solidFill>
                <a:latin typeface="Arial" charset="0"/>
              </a:rPr>
              <a:t>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44108" y="1558187"/>
            <a:ext cx="38951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0"/>
              </a:spcBef>
            </a:pPr>
            <a:r>
              <a:rPr lang="en-US" sz="2800" b="1" dirty="0" smtClean="0">
                <a:solidFill>
                  <a:srgbClr val="0033CC"/>
                </a:solidFill>
                <a:latin typeface="Arial" charset="0"/>
              </a:rPr>
              <a:t>Special Issue of Statistical Science: </a:t>
            </a:r>
            <a:r>
              <a:rPr lang="en-US" sz="2800" dirty="0" smtClean="0">
                <a:solidFill>
                  <a:srgbClr val="0033CC"/>
                </a:solidFill>
                <a:latin typeface="Arial" charset="0"/>
              </a:rPr>
              <a:t>50</a:t>
            </a:r>
            <a:r>
              <a:rPr lang="en-US" sz="2800" baseline="30000" dirty="0" smtClean="0">
                <a:solidFill>
                  <a:srgbClr val="0033CC"/>
                </a:solidFill>
                <a:latin typeface="Arial" charset="0"/>
              </a:rPr>
              <a:t>th</a:t>
            </a:r>
            <a:r>
              <a:rPr lang="en-US" sz="2800" dirty="0" smtClean="0">
                <a:solidFill>
                  <a:srgbClr val="0033CC"/>
                </a:solidFill>
                <a:latin typeface="Arial" charset="0"/>
              </a:rPr>
              <a:t> anniversary of Cormack-Jolly-</a:t>
            </a:r>
            <a:r>
              <a:rPr lang="en-US" sz="2800" dirty="0" err="1" smtClean="0">
                <a:solidFill>
                  <a:srgbClr val="0033CC"/>
                </a:solidFill>
                <a:latin typeface="Arial" charset="0"/>
              </a:rPr>
              <a:t>Seber</a:t>
            </a:r>
            <a:r>
              <a:rPr lang="en-US" sz="2800" dirty="0" smtClean="0">
                <a:solidFill>
                  <a:srgbClr val="0033CC"/>
                </a:solidFill>
                <a:latin typeface="Arial" charset="0"/>
              </a:rPr>
              <a:t> models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753606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0">
            <a:spAutoFit/>
          </a:bodyPr>
          <a:lstStyle/>
          <a:p>
            <a:pPr marL="97200" lvl="0" algn="l">
              <a:spcBef>
                <a:spcPts val="60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rgbClr val="CC0066"/>
                </a:solidFill>
                <a:latin typeface="Arial" charset="0"/>
              </a:rPr>
              <a:t>Jointly with Ben Stevenson and David </a:t>
            </a:r>
            <a:r>
              <a:rPr lang="en-US" sz="2400" i="1" dirty="0" err="1" smtClean="0">
                <a:solidFill>
                  <a:srgbClr val="CC0066"/>
                </a:solidFill>
                <a:latin typeface="Arial" charset="0"/>
              </a:rPr>
              <a:t>Borchers</a:t>
            </a:r>
            <a:r>
              <a:rPr lang="en-US" sz="2400" dirty="0" smtClean="0">
                <a:solidFill>
                  <a:srgbClr val="CC0066"/>
                </a:solidFill>
                <a:latin typeface="Arial" charset="0"/>
              </a:rPr>
              <a:t>:</a:t>
            </a:r>
            <a:endParaRPr lang="en-US" sz="2400" i="1" dirty="0" smtClean="0">
              <a:solidFill>
                <a:srgbClr val="CC0066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2880" y="1093352"/>
            <a:ext cx="8961120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dirty="0" smtClean="0">
                <a:solidFill>
                  <a:srgbClr val="0000FF"/>
                </a:solidFill>
                <a:latin typeface="Arial" charset="0"/>
              </a:rPr>
              <a:t>Conventional Capture History (one animal):</a:t>
            </a:r>
          </a:p>
          <a:p>
            <a:pPr algn="l" eaLnBrk="0" hangingPunct="0">
              <a:spcBef>
                <a:spcPct val="40000"/>
              </a:spcBef>
            </a:pPr>
            <a:endParaRPr lang="en-US" sz="3600" dirty="0" smtClean="0">
              <a:solidFill>
                <a:srgbClr val="0000FF"/>
              </a:solidFill>
              <a:latin typeface="Arial" charset="0"/>
            </a:endParaRPr>
          </a:p>
          <a:p>
            <a:pPr algn="l" eaLnBrk="0" hangingPunct="0">
              <a:spcBef>
                <a:spcPct val="40000"/>
              </a:spcBef>
            </a:pPr>
            <a:r>
              <a:rPr lang="en-US" sz="3600" dirty="0" smtClean="0">
                <a:solidFill>
                  <a:srgbClr val="0000FF"/>
                </a:solidFill>
                <a:latin typeface="Arial" charset="0"/>
              </a:rPr>
              <a:t>               </a:t>
            </a:r>
          </a:p>
          <a:p>
            <a:pPr algn="l" eaLnBrk="0" hangingPunct="0">
              <a:spcBef>
                <a:spcPct val="40000"/>
              </a:spcBef>
            </a:pPr>
            <a:endParaRPr lang="en-US" sz="3600" dirty="0">
              <a:solidFill>
                <a:srgbClr val="0000FF"/>
              </a:solidFill>
              <a:latin typeface="Arial" charset="0"/>
            </a:endParaRPr>
          </a:p>
          <a:p>
            <a:pPr algn="l" eaLnBrk="0" hangingPunct="0">
              <a:spcBef>
                <a:spcPct val="40000"/>
              </a:spcBef>
            </a:pPr>
            <a:r>
              <a:rPr lang="en-US" sz="3600" dirty="0" smtClean="0">
                <a:solidFill>
                  <a:srgbClr val="0000FF"/>
                </a:solidFill>
                <a:latin typeface="Arial" charset="0"/>
              </a:rPr>
              <a:t>		    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</a:rPr>
              <a:t>0   1   0   0   1   0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0" y="5000"/>
            <a:ext cx="9144000" cy="102932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3600" dirty="0" smtClean="0">
                <a:solidFill>
                  <a:srgbClr val="A50021"/>
                </a:solidFill>
              </a:rPr>
              <a:t>Conventional Capture-Recapture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2375936" y="5369317"/>
            <a:ext cx="3972393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9532" y="4766282"/>
            <a:ext cx="400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latin typeface="Lucida Calligraphy" pitchFamily="66" charset="0"/>
              </a:rPr>
              <a:t>K=6 capture occasions</a:t>
            </a:r>
            <a:endParaRPr lang="en-NZ" sz="2400" dirty="0">
              <a:latin typeface="Lucida Calligraphy" pitchFamily="66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881051" y="2931899"/>
            <a:ext cx="783771" cy="117565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35578" y="2304449"/>
            <a:ext cx="1463040" cy="792914"/>
          </a:xfrm>
          <a:prstGeom prst="rect">
            <a:avLst/>
          </a:prstGeom>
          <a:solidFill>
            <a:srgbClr val="FF99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pPr marL="85725" indent="-85725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Not seen time 1</a:t>
            </a:r>
            <a:endParaRPr lang="en-US" sz="2400" dirty="0">
              <a:latin typeface="Arial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3360421" y="3083871"/>
            <a:ext cx="12200" cy="1010622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762796" y="2295524"/>
            <a:ext cx="1169125" cy="792914"/>
          </a:xfrm>
          <a:prstGeom prst="rect">
            <a:avLst/>
          </a:prstGeom>
          <a:solidFill>
            <a:srgbClr val="66FF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pPr marL="85725" indent="-85725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Seen time 2</a:t>
            </a:r>
            <a:endParaRPr lang="en-US" sz="2400" dirty="0">
              <a:latin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4075612" y="3083871"/>
            <a:ext cx="587828" cy="102368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606829" y="2304448"/>
            <a:ext cx="1463040" cy="792914"/>
          </a:xfrm>
          <a:prstGeom prst="rect">
            <a:avLst/>
          </a:prstGeom>
          <a:solidFill>
            <a:srgbClr val="FF9966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pPr marL="85725" indent="-85725">
              <a:spcBef>
                <a:spcPct val="25000"/>
              </a:spcBef>
            </a:pPr>
            <a:r>
              <a:rPr lang="en-US" sz="2400" dirty="0" smtClean="0">
                <a:latin typeface="Arial" charset="0"/>
              </a:rPr>
              <a:t>Not seen time 3</a:t>
            </a:r>
            <a:endParaRPr lang="en-US" sz="2400" dirty="0">
              <a:latin typeface="Arial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183077" y="2324763"/>
            <a:ext cx="1463040" cy="79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 indent="-85725">
              <a:spcBef>
                <a:spcPct val="25000"/>
              </a:spcBef>
            </a:pPr>
            <a:r>
              <a:rPr lang="en-US" sz="4800" dirty="0" smtClean="0">
                <a:latin typeface="Arial" charset="0"/>
              </a:rPr>
              <a:t>...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241050" y="5687431"/>
            <a:ext cx="7297583" cy="1170569"/>
          </a:xfrm>
          <a:prstGeom prst="roundRect">
            <a:avLst/>
          </a:prstGeom>
          <a:gradFill flip="none" rotWithShape="1">
            <a:gsLst>
              <a:gs pos="3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800" dirty="0" smtClean="0">
                <a:solidFill>
                  <a:srgbClr val="C00000"/>
                </a:solidFill>
              </a:rPr>
              <a:t>Somehow we can </a:t>
            </a:r>
            <a:r>
              <a:rPr lang="en-US" sz="2800" dirty="0" err="1" smtClean="0">
                <a:solidFill>
                  <a:srgbClr val="C00000"/>
                </a:solidFill>
              </a:rPr>
              <a:t>recognise</a:t>
            </a:r>
            <a:r>
              <a:rPr lang="en-US" sz="2800" dirty="0" smtClean="0">
                <a:solidFill>
                  <a:srgbClr val="C00000"/>
                </a:solidFill>
              </a:rPr>
              <a:t> the same animal when we encounter i</a:t>
            </a:r>
            <a:r>
              <a:rPr lang="en-US" sz="2800" dirty="0" smtClean="0">
                <a:solidFill>
                  <a:srgbClr val="C00000"/>
                </a:solidFill>
              </a:rPr>
              <a:t>t again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5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5" grpId="0" animBg="1"/>
      <p:bldP spid="6" grpId="0"/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8192" y="1691842"/>
            <a:ext cx="8961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lvl="1" indent="-5715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33CC"/>
                </a:solidFill>
                <a:latin typeface="Arial" charset="0"/>
              </a:rPr>
              <a:t>Two planes or drones in succession</a:t>
            </a:r>
          </a:p>
        </p:txBody>
      </p:sp>
      <p:pic>
        <p:nvPicPr>
          <p:cNvPr id="1026" name="Picture 2" descr="http://www.richard-seaman.com/Aircraft/AirShows/Ciaf2006/Highlights/AustrianPc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1E6FF"/>
              </a:clrFrom>
              <a:clrTo>
                <a:srgbClr val="C1E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895" y="3207228"/>
            <a:ext cx="1569630" cy="111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646896" y="4517391"/>
            <a:ext cx="7107919" cy="0"/>
          </a:xfrm>
          <a:prstGeom prst="line">
            <a:avLst/>
          </a:prstGeom>
          <a:solidFill>
            <a:srgbClr val="FF00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pic>
        <p:nvPicPr>
          <p:cNvPr id="12" name="Picture 11" descr="skycity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797" y="4479804"/>
            <a:ext cx="655093" cy="416146"/>
          </a:xfrm>
          <a:prstGeom prst="rect">
            <a:avLst/>
          </a:prstGeom>
        </p:spPr>
      </p:pic>
      <p:pic>
        <p:nvPicPr>
          <p:cNvPr id="8" name="Picture 7" descr="skycity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759" y="4056705"/>
            <a:ext cx="655093" cy="416146"/>
          </a:xfrm>
          <a:prstGeom prst="rect">
            <a:avLst/>
          </a:prstGeom>
        </p:spPr>
      </p:pic>
      <p:pic>
        <p:nvPicPr>
          <p:cNvPr id="10" name="Picture 9" descr="skycity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549" y="4447830"/>
            <a:ext cx="655093" cy="4161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77" y="5577189"/>
            <a:ext cx="175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Plane 1</a:t>
            </a:r>
            <a:endParaRPr lang="en-NZ" dirty="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24949" y="0"/>
            <a:ext cx="7384773" cy="151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E22B00"/>
                </a:solidFill>
                <a:latin typeface="Arial" charset="0"/>
              </a:rPr>
              <a:t>Identity information from spatial location</a:t>
            </a:r>
          </a:p>
        </p:txBody>
      </p:sp>
    </p:spTree>
    <p:extLst>
      <p:ext uri="{BB962C8B-B14F-4D97-AF65-F5344CB8AC3E}">
        <p14:creationId xmlns:p14="http://schemas.microsoft.com/office/powerpoint/2010/main" val="23982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7512E-6 L 0.74011 -0.0004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 bwMode="auto">
          <a:xfrm>
            <a:off x="646896" y="4517391"/>
            <a:ext cx="7107919" cy="0"/>
          </a:xfrm>
          <a:prstGeom prst="line">
            <a:avLst/>
          </a:prstGeom>
          <a:solidFill>
            <a:srgbClr val="FF0000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pic>
        <p:nvPicPr>
          <p:cNvPr id="12" name="Picture 11" descr="skycity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797" y="4479804"/>
            <a:ext cx="655093" cy="416146"/>
          </a:xfrm>
          <a:prstGeom prst="rect">
            <a:avLst/>
          </a:prstGeom>
        </p:spPr>
      </p:pic>
      <p:pic>
        <p:nvPicPr>
          <p:cNvPr id="8" name="Picture 7" descr="skycity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759" y="4056705"/>
            <a:ext cx="655093" cy="416146"/>
          </a:xfrm>
          <a:prstGeom prst="rect">
            <a:avLst/>
          </a:prstGeom>
        </p:spPr>
      </p:pic>
      <p:pic>
        <p:nvPicPr>
          <p:cNvPr id="10" name="Picture 9" descr="skycity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549" y="4447830"/>
            <a:ext cx="655093" cy="416146"/>
          </a:xfrm>
          <a:prstGeom prst="rect">
            <a:avLst/>
          </a:prstGeom>
        </p:spPr>
      </p:pic>
      <p:pic>
        <p:nvPicPr>
          <p:cNvPr id="13" name="Picture 12" descr="skycity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570" y="4065686"/>
            <a:ext cx="655093" cy="416146"/>
          </a:xfrm>
          <a:prstGeom prst="rect">
            <a:avLst/>
          </a:prstGeom>
        </p:spPr>
      </p:pic>
      <p:pic>
        <p:nvPicPr>
          <p:cNvPr id="14" name="Picture 2" descr="http://www.richard-seaman.com/Aircraft/AirShows/Ciaf2006/Highlights/AustrianPc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1E6FF"/>
              </a:clrFrom>
              <a:clrTo>
                <a:srgbClr val="C1E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895" y="3207228"/>
            <a:ext cx="1569630" cy="111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3771111" y="4309283"/>
            <a:ext cx="742201" cy="740391"/>
          </a:xfrm>
          <a:prstGeom prst="ellipse">
            <a:avLst/>
          </a:prstGeom>
          <a:noFill/>
          <a:ln w="635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51852" y="5568287"/>
            <a:ext cx="4535154" cy="1187355"/>
          </a:xfrm>
          <a:prstGeom prst="wedgeRectCallout">
            <a:avLst>
              <a:gd name="adj1" fmla="val -42439"/>
              <a:gd name="adj2" fmla="val -9819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dirty="0" smtClean="0">
                <a:solidFill>
                  <a:srgbClr val="0033CC"/>
                </a:solidFill>
              </a:rPr>
              <a:t>Same whale as seen by Plane 1, or different?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8191" y="6155140"/>
            <a:ext cx="2443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 minutes...</a:t>
            </a:r>
            <a:endParaRPr lang="en-NZ" dirty="0"/>
          </a:p>
        </p:txBody>
      </p:sp>
      <p:sp>
        <p:nvSpPr>
          <p:cNvPr id="17" name="TextBox 16"/>
          <p:cNvSpPr txBox="1"/>
          <p:nvPr/>
        </p:nvSpPr>
        <p:spPr>
          <a:xfrm>
            <a:off x="21377" y="5577189"/>
            <a:ext cx="175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Plane 2</a:t>
            </a:r>
            <a:endParaRPr lang="en-NZ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-8192" y="1691842"/>
            <a:ext cx="8961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lvl="1" indent="-5715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33CC"/>
                </a:solidFill>
                <a:latin typeface="Arial" charset="0"/>
              </a:rPr>
              <a:t>Two planes or drones in succession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431710" y="2318812"/>
            <a:ext cx="77122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0">
            <a:spAutoFit/>
          </a:bodyPr>
          <a:lstStyle/>
          <a:p>
            <a:pPr marL="554400" lvl="0" indent="-457200" algn="l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0066"/>
                </a:solidFill>
                <a:latin typeface="Arial" charset="0"/>
              </a:rPr>
              <a:t>Or a succession of pictures from one mount?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824949" y="0"/>
            <a:ext cx="7384773" cy="151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E22B00"/>
                </a:solidFill>
                <a:latin typeface="Arial" charset="0"/>
              </a:rPr>
              <a:t>Identity information from spatial location</a:t>
            </a:r>
          </a:p>
        </p:txBody>
      </p:sp>
    </p:spTree>
    <p:extLst>
      <p:ext uri="{BB962C8B-B14F-4D97-AF65-F5344CB8AC3E}">
        <p14:creationId xmlns:p14="http://schemas.microsoft.com/office/powerpoint/2010/main" val="59471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8881E-6 L 0.04028 0.06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3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87697E-6 L 0.05677 0.025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1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7512E-6 L 0.74011 -0.0004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/>
      <p:bldP spid="17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824949" y="0"/>
            <a:ext cx="7384773" cy="151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E22B00"/>
                </a:solidFill>
                <a:latin typeface="Arial" charset="0"/>
              </a:rPr>
              <a:t>Identity information from spatial location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-8192" y="1691842"/>
            <a:ext cx="8961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lvl="1" indent="-571500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33CC"/>
                </a:solidFill>
                <a:latin typeface="Arial" charset="0"/>
              </a:rPr>
              <a:t>Acoustic recognition by triangulation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0" y="2668973"/>
            <a:ext cx="5410201" cy="3604546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14391" y="2596403"/>
            <a:ext cx="31385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0">
            <a:spAutoFit/>
          </a:bodyPr>
          <a:lstStyle/>
          <a:p>
            <a:pPr marL="97200" lvl="0" algn="l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66"/>
                </a:solidFill>
                <a:latin typeface="Arial" charset="0"/>
              </a:rPr>
              <a:t>‘Additional info’ could include acoustic trace measurements relevant to individual identity</a:t>
            </a:r>
          </a:p>
        </p:txBody>
      </p:sp>
    </p:spTree>
    <p:extLst>
      <p:ext uri="{BB962C8B-B14F-4D97-AF65-F5344CB8AC3E}">
        <p14:creationId xmlns:p14="http://schemas.microsoft.com/office/powerpoint/2010/main" val="17693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8437" y="566779"/>
            <a:ext cx="5984307" cy="22814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36000" rIns="0">
            <a:spAutoFit/>
          </a:bodyPr>
          <a:lstStyle/>
          <a:p>
            <a:pPr marL="97200" lvl="0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Can we use trace-contrast models for capture-recapture from </a:t>
            </a:r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photo-ID</a:t>
            </a:r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or </a:t>
            </a:r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DNA samples?</a:t>
            </a:r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9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" y="-9150"/>
            <a:ext cx="9144000" cy="93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E22B00"/>
                </a:solidFill>
                <a:latin typeface="Arial" charset="0"/>
              </a:rPr>
              <a:t>Example: Ship Rat </a:t>
            </a:r>
            <a:r>
              <a:rPr lang="en-US" sz="4400" b="1" dirty="0" err="1" smtClean="0">
                <a:solidFill>
                  <a:srgbClr val="E22B00"/>
                </a:solidFill>
                <a:latin typeface="Arial" charset="0"/>
              </a:rPr>
              <a:t>behaviour</a:t>
            </a:r>
            <a:endParaRPr lang="en-US" sz="4400" b="1" dirty="0" smtClean="0">
              <a:solidFill>
                <a:srgbClr val="E22B0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64" y="1152939"/>
            <a:ext cx="3260035" cy="3260035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36703" y="4390690"/>
            <a:ext cx="36774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Arial" charset="0"/>
              </a:rPr>
              <a:t>Helen Nathan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129205" y="1341621"/>
            <a:ext cx="5595731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0">
            <a:spAutoFit/>
          </a:bodyPr>
          <a:lstStyle/>
          <a:p>
            <a:pPr marL="554400" lvl="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R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ats are invasive pests in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  New Zealand</a:t>
            </a:r>
          </a:p>
          <a:p>
            <a:pPr marL="554400" lvl="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40062"/>
                </a:solidFill>
                <a:latin typeface="Arial" charset="0"/>
              </a:rPr>
              <a:t>This study looked at rat </a:t>
            </a:r>
            <a:r>
              <a:rPr lang="en-US" dirty="0" err="1" smtClean="0">
                <a:solidFill>
                  <a:srgbClr val="C40062"/>
                </a:solidFill>
                <a:latin typeface="Arial" charset="0"/>
              </a:rPr>
              <a:t>behaviour</a:t>
            </a:r>
            <a:r>
              <a:rPr lang="en-US" dirty="0" smtClean="0">
                <a:solidFill>
                  <a:srgbClr val="C40062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C40062"/>
                </a:solidFill>
                <a:latin typeface="Arial" charset="0"/>
              </a:rPr>
              <a:t>around control devices: bait stations, snap traps, tracking tunnels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88209" y="5200642"/>
            <a:ext cx="7967583" cy="14883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Question: when a rat encounters a device, what is the probability it goes in?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9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88209" y="5200642"/>
            <a:ext cx="7967583" cy="14883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Question: when a rat encounters a device, what is the probability it goes in?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675174" y="1548502"/>
            <a:ext cx="5785171" cy="2849326"/>
          </a:xfrm>
          <a:prstGeom prst="rect">
            <a:avLst/>
          </a:prstGeom>
          <a:gradFill>
            <a:gsLst>
              <a:gs pos="0">
                <a:srgbClr val="FFB48F"/>
              </a:gs>
              <a:gs pos="100000">
                <a:srgbClr val="FFE7E7"/>
              </a:gs>
            </a:gsLst>
            <a:lin ang="18900000" scaled="1"/>
          </a:gradFill>
          <a:ln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algn="l">
              <a:spcAft>
                <a:spcPts val="1200"/>
              </a:spcAft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</a:p>
          <a:p>
            <a:pPr marL="542925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‘encounter’?</a:t>
            </a:r>
          </a:p>
          <a:p>
            <a:pPr marL="542925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don’t want to have to define this arbitrarily...</a:t>
            </a: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" y="-9150"/>
            <a:ext cx="9144000" cy="93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E22B00"/>
                </a:solidFill>
                <a:latin typeface="Arial" charset="0"/>
              </a:rPr>
              <a:t>Example: Ship Rat </a:t>
            </a:r>
            <a:r>
              <a:rPr lang="en-US" sz="4400" b="1" dirty="0" err="1" smtClean="0">
                <a:solidFill>
                  <a:srgbClr val="E22B00"/>
                </a:solidFill>
                <a:latin typeface="Arial" charset="0"/>
              </a:rPr>
              <a:t>behaviour</a:t>
            </a:r>
            <a:endParaRPr lang="en-US" sz="4400" b="1" dirty="0" smtClean="0">
              <a:solidFill>
                <a:srgbClr val="E22B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9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17416" r="12459" b="2108"/>
          <a:stretch/>
        </p:blipFill>
        <p:spPr>
          <a:xfrm>
            <a:off x="0" y="1300624"/>
            <a:ext cx="9146497" cy="5523923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82551" y="2976150"/>
            <a:ext cx="2573449" cy="646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36000" rIns="0">
            <a:spAutoFit/>
          </a:bodyPr>
          <a:lstStyle/>
          <a:p>
            <a:pPr marL="97200" lvl="0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Camera 1</a:t>
            </a:r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56000" y="1360503"/>
            <a:ext cx="2573449" cy="646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36000" rIns="0">
            <a:spAutoFit/>
          </a:bodyPr>
          <a:lstStyle/>
          <a:p>
            <a:pPr marL="97200" lvl="0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Camera 2</a:t>
            </a:r>
            <a:endParaRPr lang="en-US" dirty="0" smtClean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" y="-9150"/>
            <a:ext cx="9144000" cy="93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 b="1" dirty="0" smtClean="0">
                <a:solidFill>
                  <a:srgbClr val="E22B00"/>
                </a:solidFill>
                <a:latin typeface="Arial" charset="0"/>
              </a:rPr>
              <a:t>Example: Ship Rat </a:t>
            </a:r>
            <a:r>
              <a:rPr lang="en-US" sz="4400" b="1" dirty="0" err="1" smtClean="0">
                <a:solidFill>
                  <a:srgbClr val="E22B00"/>
                </a:solidFill>
                <a:latin typeface="Arial" charset="0"/>
              </a:rPr>
              <a:t>behaviour</a:t>
            </a:r>
            <a:endParaRPr lang="en-US" sz="4400" b="1" dirty="0" smtClean="0">
              <a:solidFill>
                <a:srgbClr val="E22B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0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61" y="2922164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8457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Trace-Contrast </a:t>
            </a:r>
            <a:r>
              <a:rPr lang="en-US" sz="3600" b="1" dirty="0" err="1" smtClean="0">
                <a:solidFill>
                  <a:srgbClr val="0000CC"/>
                </a:solidFill>
                <a:latin typeface="Arial" charset="0"/>
              </a:rPr>
              <a:t>Behaviour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Model</a:t>
            </a:r>
            <a:endParaRPr lang="en-US" sz="4800" b="1" dirty="0" smtClean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6" y="2878779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22" y="3078250"/>
            <a:ext cx="579120" cy="530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2" y="3086924"/>
            <a:ext cx="579120" cy="5303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67" y="3077715"/>
            <a:ext cx="579120" cy="5303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10" y="3097827"/>
            <a:ext cx="579120" cy="5303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44" y="3101438"/>
            <a:ext cx="579120" cy="5303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2" y="3698904"/>
            <a:ext cx="579120" cy="5303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35" y="3707415"/>
            <a:ext cx="579120" cy="5303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32" y="3713225"/>
            <a:ext cx="579120" cy="530352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 bwMode="auto">
          <a:xfrm>
            <a:off x="114566" y="3646386"/>
            <a:ext cx="8773940" cy="0"/>
          </a:xfrm>
          <a:prstGeom prst="straightConnector1">
            <a:avLst/>
          </a:prstGeom>
          <a:solidFill>
            <a:srgbClr val="FF0000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06" y="3730845"/>
            <a:ext cx="579120" cy="5303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64" y="3716331"/>
            <a:ext cx="579120" cy="530352"/>
          </a:xfrm>
          <a:prstGeom prst="rect">
            <a:avLst/>
          </a:prstGeom>
        </p:spPr>
      </p:pic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5112586" y="4571999"/>
            <a:ext cx="3813697" cy="718921"/>
          </a:xfrm>
          <a:prstGeom prst="rect">
            <a:avLst/>
          </a:prstGeom>
          <a:ln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85725" indent="-85725" algn="l"/>
            <a:r>
              <a:rPr lang="en-US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(1-dimensional)</a:t>
            </a:r>
            <a:endParaRPr lang="en-US" sz="2400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100053" y="913260"/>
            <a:ext cx="6123339" cy="1539651"/>
          </a:xfrm>
          <a:prstGeom prst="rect">
            <a:avLst/>
          </a:prstGeom>
          <a:gradFill>
            <a:gsLst>
              <a:gs pos="0">
                <a:srgbClr val="FFB48F"/>
              </a:gs>
              <a:gs pos="100000">
                <a:srgbClr val="FFE7E7"/>
              </a:gs>
            </a:gsLst>
            <a:lin ang="18900000" scaled="1"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algn="l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Unobservable trees are Encounters:</a:t>
            </a:r>
          </a:p>
          <a:p>
            <a:pPr marL="85725" algn="l"/>
            <a:r>
              <a:rPr lang="en-US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encounter is an approach of one rat to the station</a:t>
            </a: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71374" y="4931459"/>
            <a:ext cx="4430162" cy="1926541"/>
          </a:xfrm>
          <a:prstGeom prst="wedgeRoundRectCallout">
            <a:avLst>
              <a:gd name="adj1" fmla="val -23997"/>
              <a:gd name="adj2" fmla="val -78004"/>
              <a:gd name="adj3" fmla="val 16667"/>
            </a:avLst>
          </a:prstGeom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800" dirty="0" smtClean="0">
                <a:solidFill>
                  <a:srgbClr val="C40062"/>
                </a:solidFill>
              </a:rPr>
              <a:t>Observations (apples) are detections of the encounter by the two cameras (red &amp; blue)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4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61" y="2922164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8457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Trace-Contrast </a:t>
            </a:r>
            <a:r>
              <a:rPr lang="en-US" sz="3600" b="1" dirty="0" err="1" smtClean="0">
                <a:solidFill>
                  <a:srgbClr val="0000CC"/>
                </a:solidFill>
                <a:latin typeface="Arial" charset="0"/>
              </a:rPr>
              <a:t>Behaviour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Model</a:t>
            </a:r>
            <a:endParaRPr lang="en-US" sz="4800" b="1" dirty="0" smtClean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6" y="2878779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22" y="3078250"/>
            <a:ext cx="579120" cy="530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2" y="3086924"/>
            <a:ext cx="579120" cy="5303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67" y="3077715"/>
            <a:ext cx="579120" cy="5303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10" y="3097827"/>
            <a:ext cx="579120" cy="5303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44" y="3101438"/>
            <a:ext cx="579120" cy="5303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2" y="3698904"/>
            <a:ext cx="579120" cy="5303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35" y="3707415"/>
            <a:ext cx="579120" cy="5303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32" y="3713225"/>
            <a:ext cx="579120" cy="530352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 bwMode="auto">
          <a:xfrm>
            <a:off x="114566" y="3646386"/>
            <a:ext cx="8773940" cy="0"/>
          </a:xfrm>
          <a:prstGeom prst="straightConnector1">
            <a:avLst/>
          </a:prstGeom>
          <a:solidFill>
            <a:srgbClr val="FF0000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06" y="3730845"/>
            <a:ext cx="579120" cy="5303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64" y="3716331"/>
            <a:ext cx="579120" cy="530352"/>
          </a:xfrm>
          <a:prstGeom prst="rect">
            <a:avLst/>
          </a:prstGeom>
        </p:spPr>
      </p:pic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100053" y="913260"/>
            <a:ext cx="6123339" cy="1539651"/>
          </a:xfrm>
          <a:prstGeom prst="rect">
            <a:avLst/>
          </a:prstGeom>
          <a:gradFill>
            <a:gsLst>
              <a:gs pos="0">
                <a:srgbClr val="FFB48F"/>
              </a:gs>
              <a:gs pos="100000">
                <a:srgbClr val="FFE7E7"/>
              </a:gs>
            </a:gsLst>
            <a:lin ang="18900000" scaled="1"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algn="l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Unobservable trees are Encounters:</a:t>
            </a:r>
          </a:p>
          <a:p>
            <a:pPr marL="85725" algn="l"/>
            <a:r>
              <a:rPr lang="en-US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encounter is an approach of one rat to the station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96554" y="3716331"/>
            <a:ext cx="8026486" cy="29114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36000" rIns="0">
            <a:spAutoFit/>
          </a:bodyPr>
          <a:lstStyle/>
          <a:p>
            <a:pPr marL="97200" lvl="0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Scenario is like capture-recapture: we are investigating a property of </a:t>
            </a:r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encounters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 from multiple </a:t>
            </a:r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detections</a:t>
            </a: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 of the encounter linked by </a:t>
            </a:r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proximity in time.</a:t>
            </a:r>
          </a:p>
          <a:p>
            <a:pPr marL="97200" lvl="0">
              <a:spcBef>
                <a:spcPts val="60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C0066"/>
                </a:solidFill>
                <a:latin typeface="Arial" charset="0"/>
              </a:rPr>
              <a:t>Encounters can overlap </a:t>
            </a:r>
            <a:r>
              <a:rPr lang="en-US" dirty="0" smtClean="0">
                <a:solidFill>
                  <a:srgbClr val="CC0066"/>
                </a:solidFill>
                <a:latin typeface="Arial" charset="0"/>
              </a:rPr>
              <a:t>(important).</a:t>
            </a:r>
            <a:endParaRPr lang="en-US" b="1" dirty="0" smtClean="0">
              <a:solidFill>
                <a:srgbClr val="CC0066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7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6" y="2878779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61" y="2922164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4006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61" y="2907650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8457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Trace-Contrast </a:t>
            </a:r>
            <a:r>
              <a:rPr lang="en-US" sz="3600" b="1" dirty="0" err="1" smtClean="0">
                <a:solidFill>
                  <a:srgbClr val="0000CC"/>
                </a:solidFill>
                <a:latin typeface="Arial" charset="0"/>
              </a:rPr>
              <a:t>Behaviour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Model</a:t>
            </a:r>
            <a:endParaRPr lang="en-US" sz="4800" b="1" dirty="0" smtClean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22" y="3078250"/>
            <a:ext cx="579120" cy="530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2" y="3086924"/>
            <a:ext cx="579120" cy="5303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67" y="3077715"/>
            <a:ext cx="579120" cy="5303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10" y="3097827"/>
            <a:ext cx="579120" cy="5303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44" y="3101438"/>
            <a:ext cx="579120" cy="5303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2" y="3698904"/>
            <a:ext cx="579120" cy="5303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35" y="3707415"/>
            <a:ext cx="579120" cy="5303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32" y="3713225"/>
            <a:ext cx="579120" cy="530352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 bwMode="auto">
          <a:xfrm>
            <a:off x="114566" y="3646386"/>
            <a:ext cx="8773940" cy="0"/>
          </a:xfrm>
          <a:prstGeom prst="straightConnector1">
            <a:avLst/>
          </a:prstGeom>
          <a:solidFill>
            <a:srgbClr val="FF0000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06" y="3730845"/>
            <a:ext cx="579120" cy="5303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64" y="3716331"/>
            <a:ext cx="579120" cy="530352"/>
          </a:xfrm>
          <a:prstGeom prst="rect">
            <a:avLst/>
          </a:prstGeom>
        </p:spPr>
      </p:pic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100053" y="913260"/>
            <a:ext cx="6123339" cy="1539651"/>
          </a:xfrm>
          <a:prstGeom prst="rect">
            <a:avLst/>
          </a:prstGeom>
          <a:gradFill>
            <a:gsLst>
              <a:gs pos="0">
                <a:srgbClr val="FFB48F"/>
              </a:gs>
              <a:gs pos="100000">
                <a:srgbClr val="FFE7E7"/>
              </a:gs>
            </a:gsLst>
            <a:lin ang="18900000" scaled="1"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algn="l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Unobservable trees are Encounters:</a:t>
            </a:r>
          </a:p>
          <a:p>
            <a:pPr marL="85725" algn="l"/>
            <a:r>
              <a:rPr lang="en-US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encounter is an approach of one rat to the station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93917" y="4417588"/>
            <a:ext cx="6776140" cy="2440412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85725" indent="-85725" algn="l"/>
            <a:r>
              <a:rPr lang="en-US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types of Encounter (tree):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A20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Encounter, </a:t>
            </a:r>
            <a:r>
              <a:rPr lang="en-US" sz="2800" dirty="0" smtClean="0">
                <a:solidFill>
                  <a:srgbClr val="A20051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I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A20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 interacts at some point, whether observed or not;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Non-interaction Encounter, non-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79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2880" y="1296548"/>
            <a:ext cx="89611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dirty="0" smtClean="0">
                <a:solidFill>
                  <a:srgbClr val="FF0066"/>
                </a:solidFill>
                <a:latin typeface="Arial" charset="0"/>
              </a:rPr>
              <a:t>Data are the capture histories of all animals caught at least once:</a:t>
            </a:r>
            <a:endParaRPr lang="en-US" sz="3600" dirty="0" smtClean="0">
              <a:solidFill>
                <a:srgbClr val="FF0066"/>
              </a:solidFill>
              <a:latin typeface="Arial" charset="0"/>
            </a:endParaRPr>
          </a:p>
          <a:p>
            <a:pPr algn="l" eaLnBrk="0" hangingPunct="0">
              <a:spcBef>
                <a:spcPct val="40000"/>
              </a:spcBef>
            </a:pPr>
            <a:r>
              <a:rPr lang="en-US" sz="36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3600" dirty="0" smtClean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</a:rPr>
              <a:t>0 1 0 0 1 0</a:t>
            </a:r>
          </a:p>
          <a:p>
            <a:pPr algn="l">
              <a:spcBef>
                <a:spcPct val="40000"/>
              </a:spcBef>
            </a:pPr>
            <a:r>
              <a:rPr lang="en-US" sz="3600" dirty="0" smtClean="0">
                <a:solidFill>
                  <a:srgbClr val="0000FF"/>
                </a:solidFill>
                <a:latin typeface="Arial" charset="0"/>
              </a:rPr>
              <a:t>		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</a:rPr>
              <a:t>1 0 0 0 0 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0</a:t>
            </a:r>
          </a:p>
          <a:p>
            <a:pPr algn="l">
              <a:spcBef>
                <a:spcPct val="40000"/>
              </a:spcBef>
            </a:pPr>
            <a:r>
              <a:rPr lang="en-US" sz="3600" dirty="0" smtClean="0">
                <a:solidFill>
                  <a:srgbClr val="0000FF"/>
                </a:solidFill>
                <a:latin typeface="Arial" charset="0"/>
              </a:rPr>
              <a:t>		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</a:rPr>
              <a:t>0 0 0 0 1 1</a:t>
            </a:r>
            <a:endParaRPr lang="en-US" sz="3600" b="1" dirty="0">
              <a:solidFill>
                <a:srgbClr val="0000FF"/>
              </a:solidFill>
              <a:latin typeface="Arial" charset="0"/>
            </a:endParaRPr>
          </a:p>
          <a:p>
            <a:pPr algn="l">
              <a:spcBef>
                <a:spcPct val="40000"/>
              </a:spcBef>
            </a:pPr>
            <a:endParaRPr lang="en-US" sz="3600" dirty="0" smtClean="0">
              <a:solidFill>
                <a:srgbClr val="0000FF"/>
              </a:solidFill>
              <a:latin typeface="Arial" charset="0"/>
            </a:endParaRPr>
          </a:p>
          <a:p>
            <a:pPr algn="l">
              <a:spcBef>
                <a:spcPct val="40000"/>
              </a:spcBef>
            </a:pPr>
            <a:r>
              <a:rPr lang="en-US" sz="3600" dirty="0" smtClean="0">
                <a:solidFill>
                  <a:srgbClr val="0000FF"/>
                </a:solidFill>
                <a:latin typeface="Arial" charset="0"/>
              </a:rPr>
              <a:t>		</a:t>
            </a:r>
            <a:r>
              <a:rPr lang="en-US" sz="3600" b="1" dirty="0" smtClean="0">
                <a:solidFill>
                  <a:srgbClr val="0000FF"/>
                </a:solidFill>
                <a:latin typeface="Arial" charset="0"/>
              </a:rPr>
              <a:t>0 0 1 0 0 0</a:t>
            </a:r>
            <a:endParaRPr lang="en-US" sz="36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0" y="5000"/>
            <a:ext cx="9144000" cy="102932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3600" dirty="0" smtClean="0">
                <a:solidFill>
                  <a:srgbClr val="A50021"/>
                </a:solidFill>
              </a:rPr>
              <a:t>Conventional Capture-Recapture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rot="5400000">
            <a:off x="2665430" y="4811891"/>
            <a:ext cx="1463040" cy="7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 indent="-85725">
              <a:spcBef>
                <a:spcPct val="25000"/>
              </a:spcBef>
            </a:pPr>
            <a:r>
              <a:rPr lang="en-US" sz="4800" dirty="0" smtClean="0">
                <a:solidFill>
                  <a:srgbClr val="0000FF"/>
                </a:solidFill>
                <a:latin typeface="Arial" charset="0"/>
              </a:rPr>
              <a:t>...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4775200" y="2423886"/>
            <a:ext cx="4368800" cy="4238171"/>
          </a:xfrm>
          <a:prstGeom prst="roundRect">
            <a:avLst/>
          </a:prstGeom>
          <a:gradFill>
            <a:gsLst>
              <a:gs pos="0">
                <a:srgbClr val="FFCFB7"/>
              </a:gs>
              <a:gs pos="100000">
                <a:srgbClr val="FFE3D5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800" dirty="0" smtClean="0">
                <a:solidFill>
                  <a:srgbClr val="660066"/>
                </a:solidFill>
              </a:rPr>
              <a:t>The p</a:t>
            </a:r>
            <a:r>
              <a:rPr lang="en-US" sz="2800" dirty="0" smtClean="0">
                <a:solidFill>
                  <a:srgbClr val="660066"/>
                </a:solidFill>
              </a:rPr>
              <a:t>attern of 0s and 1s in the observed data enables us to estimate the number of </a:t>
            </a:r>
          </a:p>
          <a:p>
            <a:pPr marL="85725" indent="-85725"/>
            <a:r>
              <a:rPr lang="en-US" sz="2800" dirty="0" smtClean="0">
                <a:solidFill>
                  <a:srgbClr val="660066"/>
                </a:solidFill>
              </a:rPr>
              <a:t>0 0 0 0 0 0</a:t>
            </a:r>
          </a:p>
          <a:p>
            <a:pPr marL="85725" indent="-85725"/>
            <a:r>
              <a:rPr lang="en-US" sz="2800" dirty="0" smtClean="0">
                <a:solidFill>
                  <a:srgbClr val="660066"/>
                </a:solidFill>
              </a:rPr>
              <a:t>histories...  </a:t>
            </a:r>
          </a:p>
          <a:p>
            <a:pPr marL="85725" indent="-85725"/>
            <a:r>
              <a:rPr lang="en-US" sz="2800" dirty="0" smtClean="0">
                <a:solidFill>
                  <a:srgbClr val="CC0066"/>
                </a:solidFill>
              </a:rPr>
              <a:t>... and so the total population size.</a:t>
            </a:r>
            <a:endParaRPr lang="en-US" sz="2800" dirty="0" smtClean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7" grpId="0"/>
      <p:bldP spid="18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6" y="2878779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61" y="2922164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4006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61" y="2907650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22" y="3078250"/>
            <a:ext cx="579120" cy="530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2" y="3086924"/>
            <a:ext cx="579120" cy="5303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67" y="3077715"/>
            <a:ext cx="579120" cy="5303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10" y="3097827"/>
            <a:ext cx="579120" cy="5303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44" y="3101438"/>
            <a:ext cx="579120" cy="5303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2" y="3698904"/>
            <a:ext cx="579120" cy="5303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35" y="3707415"/>
            <a:ext cx="579120" cy="5303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32" y="3713225"/>
            <a:ext cx="579120" cy="530352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 bwMode="auto">
          <a:xfrm>
            <a:off x="114566" y="3646386"/>
            <a:ext cx="8773940" cy="0"/>
          </a:xfrm>
          <a:prstGeom prst="straightConnector1">
            <a:avLst/>
          </a:prstGeom>
          <a:solidFill>
            <a:srgbClr val="FF0000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06" y="3730845"/>
            <a:ext cx="579120" cy="5303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64" y="3716331"/>
            <a:ext cx="579120" cy="530352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 bwMode="auto">
          <a:xfrm rot="21175516">
            <a:off x="5472670" y="2557102"/>
            <a:ext cx="790370" cy="768558"/>
          </a:xfrm>
          <a:prstGeom prst="star5">
            <a:avLst/>
          </a:prstGeom>
          <a:solidFill>
            <a:srgbClr val="FFFFFF">
              <a:alpha val="69804"/>
            </a:srgb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 rot="21175516">
            <a:off x="7947555" y="3776592"/>
            <a:ext cx="790370" cy="768558"/>
          </a:xfrm>
          <a:prstGeom prst="star5">
            <a:avLst/>
          </a:prstGeom>
          <a:solidFill>
            <a:srgbClr val="FFFFFF">
              <a:alpha val="69804"/>
            </a:srgbClr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100053" y="145144"/>
            <a:ext cx="8788453" cy="197394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E7FFE7"/>
              </a:gs>
            </a:gsLst>
            <a:lin ang="18900000" scaled="1"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algn="l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is to estimate the PROPORTION of Interaction-Encounters (plum-trees)</a:t>
            </a:r>
          </a:p>
          <a:p>
            <a:pPr marL="1000125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get information about </a:t>
            </a:r>
            <a:r>
              <a:rPr lang="en-US" sz="2800" dirty="0" smtClean="0">
                <a:solidFill>
                  <a:srgbClr val="CC0066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non-</a:t>
            </a:r>
            <a:r>
              <a:rPr lang="en-US" sz="2800" dirty="0" smtClean="0">
                <a:solidFill>
                  <a:srgbClr val="CC0066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those videos that DO detect the interaction 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93917" y="4417588"/>
            <a:ext cx="6776140" cy="2440412"/>
          </a:xfrm>
          <a:prstGeom prst="rect">
            <a:avLst/>
          </a:prstGeom>
          <a:ln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85725" indent="-85725" algn="l"/>
            <a:r>
              <a:rPr lang="en-US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types of Encounter (tree):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A20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Encounter, </a:t>
            </a:r>
            <a:r>
              <a:rPr lang="en-US" sz="2800" dirty="0" smtClean="0">
                <a:solidFill>
                  <a:srgbClr val="A20051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I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A20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 interacts at some point, whether observed or not;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Non-interaction Encounter, non-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 smtClean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37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uiExpand="1" build="p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674"/>
            <a:ext cx="9144000" cy="5216324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29209" y="0"/>
            <a:ext cx="927320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rIns="0">
            <a:spAutoFit/>
          </a:bodyPr>
          <a:lstStyle/>
          <a:p>
            <a:pPr marL="554400" indent="-4572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3399"/>
                </a:solidFill>
                <a:latin typeface="Arial" charset="0"/>
              </a:rPr>
              <a:t>Complicated model</a:t>
            </a:r>
          </a:p>
          <a:p>
            <a:pPr marL="554400" indent="-4572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W</a:t>
            </a:r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orks with simulated data</a:t>
            </a:r>
          </a:p>
          <a:p>
            <a:pPr marL="554400" indent="-45720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66"/>
                </a:solidFill>
                <a:latin typeface="Arial" charset="0"/>
              </a:rPr>
              <a:t>Robustness to model specification needs investigating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525487" y="1596569"/>
            <a:ext cx="1909338" cy="2510972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2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90294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Results : P(interact) by station-night</a:t>
            </a:r>
            <a:endParaRPr lang="en-US" sz="5400" b="1" dirty="0" smtClean="0">
              <a:solidFill>
                <a:srgbClr val="0000CC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9951" y="904875"/>
            <a:ext cx="7818664" cy="5919846"/>
            <a:chOff x="730245" y="904875"/>
            <a:chExt cx="7818664" cy="5919846"/>
          </a:xfrm>
        </p:grpSpPr>
        <p:sp>
          <p:nvSpPr>
            <p:cNvPr id="4" name="Rectangle 3"/>
            <p:cNvSpPr/>
            <p:nvPr/>
          </p:nvSpPr>
          <p:spPr bwMode="auto">
            <a:xfrm>
              <a:off x="1169894" y="1161146"/>
              <a:ext cx="6918778" cy="5504790"/>
            </a:xfrm>
            <a:prstGeom prst="rect">
              <a:avLst/>
            </a:prstGeom>
            <a:solidFill>
              <a:schemeClr val="tx1"/>
            </a:solidFill>
            <a:ln w="635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FF"/>
                </a:clrFrom>
                <a:clrTo>
                  <a:srgbClr val="00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45" y="904875"/>
              <a:ext cx="7818664" cy="5919846"/>
            </a:xfrm>
            <a:prstGeom prst="rect">
              <a:avLst/>
            </a:prstGeom>
          </p:spPr>
        </p:pic>
      </p:grp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-7258" y="2360"/>
            <a:ext cx="5036457" cy="1449069"/>
          </a:xfrm>
          <a:prstGeom prst="wedgeRectCallout">
            <a:avLst>
              <a:gd name="adj1" fmla="val -6424"/>
              <a:gd name="adj2" fmla="val 67508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E7FFE7"/>
              </a:gs>
            </a:gsLst>
            <a:lin ang="18900000" scaled="1"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algn="l"/>
            <a:r>
              <a:rPr lang="en-US" sz="28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Bait stations get a lot of activity (large bait stock) and often a high interaction rate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849258" y="3268571"/>
            <a:ext cx="3294742" cy="2014629"/>
          </a:xfrm>
          <a:prstGeom prst="wedgeRectCallout">
            <a:avLst>
              <a:gd name="adj1" fmla="val -60921"/>
              <a:gd name="adj2" fmla="val 23207"/>
            </a:avLst>
          </a:prstGeom>
          <a:gradFill>
            <a:gsLst>
              <a:gs pos="0">
                <a:srgbClr val="FFBC9B"/>
              </a:gs>
              <a:gs pos="100000">
                <a:srgbClr val="FFE7E7"/>
              </a:gs>
            </a:gsLst>
            <a:lin ang="18900000" scaled="1"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algn="l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 traps (non-live): much less activity and often a low interaction rate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918858" y="5558971"/>
            <a:ext cx="1843314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1179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 autoUpdateAnimBg="0"/>
      <p:bldP spid="6" grpId="1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90294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Results : P(interact) by station-night</a:t>
            </a:r>
            <a:endParaRPr lang="en-US" sz="5400" b="1" dirty="0" smtClean="0">
              <a:solidFill>
                <a:srgbClr val="0000CC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9951" y="904875"/>
            <a:ext cx="7818664" cy="5919846"/>
            <a:chOff x="730245" y="904875"/>
            <a:chExt cx="7818664" cy="5919846"/>
          </a:xfrm>
        </p:grpSpPr>
        <p:sp>
          <p:nvSpPr>
            <p:cNvPr id="4" name="Rectangle 3"/>
            <p:cNvSpPr/>
            <p:nvPr/>
          </p:nvSpPr>
          <p:spPr bwMode="auto">
            <a:xfrm>
              <a:off x="1169894" y="1161146"/>
              <a:ext cx="6918778" cy="5504790"/>
            </a:xfrm>
            <a:prstGeom prst="rect">
              <a:avLst/>
            </a:prstGeom>
            <a:solidFill>
              <a:schemeClr val="tx1"/>
            </a:solidFill>
            <a:ln w="635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FF"/>
                </a:clrFrom>
                <a:clrTo>
                  <a:srgbClr val="00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45" y="904875"/>
              <a:ext cx="7818664" cy="5919846"/>
            </a:xfrm>
            <a:prstGeom prst="rect">
              <a:avLst/>
            </a:prstGeom>
          </p:spPr>
        </p:pic>
      </p:grp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882570" y="2360"/>
            <a:ext cx="5036457" cy="1449069"/>
          </a:xfrm>
          <a:prstGeom prst="wedgeRectCallout">
            <a:avLst>
              <a:gd name="adj1" fmla="val 10003"/>
              <a:gd name="adj2" fmla="val 7151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algn="l"/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tunnels – innocuous; middling activity; typically high interaction rate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918858" y="5558971"/>
            <a:ext cx="1843314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58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1" y="703906"/>
            <a:ext cx="9143999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66"/>
                </a:solidFill>
                <a:latin typeface="Arial" charset="0"/>
              </a:rPr>
              <a:t>New technologies create huge opportunities for capture-recapture: which species we can monitor and how many samples we can collect</a:t>
            </a:r>
            <a:endParaRPr lang="en-US" sz="3600" dirty="0" smtClean="0">
              <a:solidFill>
                <a:srgbClr val="0000CC"/>
              </a:solidFill>
              <a:latin typeface="Arial" charset="0"/>
            </a:endParaRPr>
          </a:p>
          <a:p>
            <a:pPr marL="571500" indent="-57150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CC"/>
                </a:solidFill>
                <a:latin typeface="Arial" charset="0"/>
              </a:rPr>
              <a:t>Uncertain identity is intrinsic</a:t>
            </a:r>
          </a:p>
          <a:p>
            <a:pPr marL="571500" indent="-57150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" charset="0"/>
              </a:rPr>
              <a:t>N</a:t>
            </a:r>
            <a:r>
              <a:rPr lang="en-US" sz="3600" dirty="0" smtClean="0">
                <a:solidFill>
                  <a:srgbClr val="C00000"/>
                </a:solidFill>
                <a:latin typeface="Arial" charset="0"/>
              </a:rPr>
              <a:t>ew ways of thinking about capture-recapture might be helpful</a:t>
            </a:r>
            <a:endParaRPr lang="en-US" sz="36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4566" y="5677"/>
            <a:ext cx="90294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rial" charset="0"/>
              </a:rPr>
              <a:t>Summary</a:t>
            </a:r>
            <a:endParaRPr lang="en-US" sz="6000" b="1" dirty="0" smtClean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7789"/>
            <a:ext cx="4480560" cy="1680211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80559" y="5177789"/>
            <a:ext cx="2973788" cy="1668900"/>
          </a:xfrm>
          <a:prstGeom prst="rect">
            <a:avLst/>
          </a:prstGeom>
          <a:solidFill>
            <a:schemeClr val="tx2">
              <a:lumMod val="95000"/>
            </a:schemeClr>
          </a:solid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  <p:txBody>
          <a:bodyPr wrap="square" bIns="14400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Funded by the  Royal Society of New Zealand Marsden Fund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47" y="5168348"/>
            <a:ext cx="1689652" cy="16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4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830585"/>
            <a:ext cx="896112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66"/>
                </a:solidFill>
                <a:latin typeface="Arial" charset="0"/>
              </a:rPr>
              <a:t>New technologies for animal recognition create exciting new opportunities for capture-recapture studies:</a:t>
            </a:r>
            <a:r>
              <a:rPr lang="en-US" sz="3600" dirty="0" smtClean="0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 marL="1028700" lvl="1" indent="-571500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00CC"/>
                </a:solidFill>
                <a:latin typeface="Arial" charset="0"/>
              </a:rPr>
              <a:t>DNA samples, photo-ID, acoustic recognition, drones, satellites...</a:t>
            </a:r>
            <a:endParaRPr lang="en-US" sz="3600" dirty="0">
              <a:solidFill>
                <a:srgbClr val="0000CC"/>
              </a:solidFill>
              <a:latin typeface="Arial" charset="0"/>
            </a:endParaRPr>
          </a:p>
          <a:p>
            <a:pPr marL="571500" indent="-5715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CC0066"/>
                </a:solidFill>
                <a:latin typeface="Arial" charset="0"/>
              </a:rPr>
              <a:t>Opportunity to collect more samples than ever before</a:t>
            </a:r>
          </a:p>
          <a:p>
            <a:pPr marL="571500" indent="-571500" algn="l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0096"/>
                </a:solidFill>
                <a:latin typeface="Arial" charset="0"/>
              </a:rPr>
              <a:t>But there is </a:t>
            </a:r>
            <a:r>
              <a:rPr lang="en-US" sz="3600" b="1" dirty="0" smtClean="0">
                <a:solidFill>
                  <a:srgbClr val="000096"/>
                </a:solidFill>
                <a:latin typeface="+mn-lt"/>
              </a:rPr>
              <a:t>uncertainty </a:t>
            </a:r>
            <a:r>
              <a:rPr lang="en-US" sz="3600" b="1" dirty="0" smtClean="0">
                <a:solidFill>
                  <a:srgbClr val="000096"/>
                </a:solidFill>
                <a:latin typeface="+mn-lt"/>
              </a:rPr>
              <a:t>in individual </a:t>
            </a:r>
            <a:r>
              <a:rPr lang="en-US" sz="3600" b="1" dirty="0" smtClean="0">
                <a:solidFill>
                  <a:srgbClr val="000096"/>
                </a:solidFill>
                <a:latin typeface="+mn-lt"/>
              </a:rPr>
              <a:t>identity: </a:t>
            </a:r>
            <a:r>
              <a:rPr lang="en-US" sz="3600" dirty="0" smtClean="0">
                <a:solidFill>
                  <a:srgbClr val="000096"/>
                </a:solidFill>
                <a:latin typeface="+mn-lt"/>
              </a:rPr>
              <a:t>we don’t know for sure if two samples come from the same animal</a:t>
            </a:r>
            <a:endParaRPr lang="en-US" sz="3600" dirty="0" smtClean="0">
              <a:solidFill>
                <a:srgbClr val="000096"/>
              </a:solidFill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90294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rial" charset="0"/>
              </a:rPr>
              <a:t>A new sort of capture-recapture</a:t>
            </a:r>
            <a:endParaRPr lang="en-US" sz="6000" b="1" dirty="0" smtClean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859"/>
          <a:stretch/>
        </p:blipFill>
        <p:spPr>
          <a:xfrm>
            <a:off x="434498" y="3640929"/>
            <a:ext cx="2764155" cy="26203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859"/>
          <a:stretch/>
        </p:blipFill>
        <p:spPr>
          <a:xfrm>
            <a:off x="372346" y="91279"/>
            <a:ext cx="2764155" cy="2620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590549" y="5553019"/>
            <a:ext cx="819150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3918424" y="5360430"/>
            <a:ext cx="819150" cy="81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2224800" y="5232134"/>
            <a:ext cx="819150" cy="819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6221647" y="3955783"/>
            <a:ext cx="819150" cy="81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6109175" y="5091085"/>
            <a:ext cx="819150" cy="819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2451575" y="2006813"/>
            <a:ext cx="819150" cy="819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1660999" y="2373498"/>
            <a:ext cx="819150" cy="819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464899" y="1933523"/>
            <a:ext cx="819150" cy="819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3072524" y="5553021"/>
            <a:ext cx="819150" cy="819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859"/>
          <a:stretch/>
        </p:blipFill>
        <p:spPr>
          <a:xfrm>
            <a:off x="5575774" y="2416388"/>
            <a:ext cx="2764155" cy="2620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7101598" y="4444466"/>
            <a:ext cx="819150" cy="819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2011599" y="5800405"/>
            <a:ext cx="819150" cy="819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4432774" y="4444465"/>
            <a:ext cx="819150" cy="819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5640626" y="4101569"/>
            <a:ext cx="819150" cy="819150"/>
          </a:xfrm>
          <a:prstGeom prst="rect">
            <a:avLst/>
          </a:prstGeom>
        </p:spPr>
      </p:pic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4093720" y="283703"/>
            <a:ext cx="3202429" cy="1516521"/>
          </a:xfrm>
          <a:prstGeom prst="wedgeRoundRectCallout">
            <a:avLst>
              <a:gd name="adj1" fmla="val -40386"/>
              <a:gd name="adj2" fmla="val 9406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3600" dirty="0" smtClean="0">
                <a:solidFill>
                  <a:srgbClr val="C00000"/>
                </a:solidFill>
              </a:rPr>
              <a:t>A field of apple trees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83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859"/>
          <a:stretch/>
        </p:blipFill>
        <p:spPr>
          <a:xfrm>
            <a:off x="434498" y="3640929"/>
            <a:ext cx="2764155" cy="26203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859"/>
          <a:stretch/>
        </p:blipFill>
        <p:spPr>
          <a:xfrm>
            <a:off x="372346" y="91279"/>
            <a:ext cx="2764155" cy="2620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590549" y="5553019"/>
            <a:ext cx="819150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3918424" y="5360430"/>
            <a:ext cx="819150" cy="81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2224800" y="5232134"/>
            <a:ext cx="819150" cy="819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6221647" y="3955783"/>
            <a:ext cx="819150" cy="81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6109175" y="5091085"/>
            <a:ext cx="819150" cy="819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2451575" y="2006813"/>
            <a:ext cx="819150" cy="819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1660999" y="2373498"/>
            <a:ext cx="819150" cy="819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464899" y="1933523"/>
            <a:ext cx="819150" cy="819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3072524" y="5553021"/>
            <a:ext cx="819150" cy="819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859"/>
          <a:stretch/>
        </p:blipFill>
        <p:spPr>
          <a:xfrm>
            <a:off x="5575774" y="2416388"/>
            <a:ext cx="2764155" cy="2620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7101598" y="4444466"/>
            <a:ext cx="819150" cy="819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2011599" y="5800405"/>
            <a:ext cx="819150" cy="819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4432774" y="4444465"/>
            <a:ext cx="819150" cy="819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5640626" y="4101569"/>
            <a:ext cx="819150" cy="819150"/>
          </a:xfrm>
          <a:prstGeom prst="rect">
            <a:avLst/>
          </a:prstGeom>
        </p:spPr>
      </p:pic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4131248" y="91279"/>
            <a:ext cx="3703856" cy="2105600"/>
          </a:xfrm>
          <a:prstGeom prst="wedgeRoundRectCallout">
            <a:avLst>
              <a:gd name="adj1" fmla="val -39606"/>
              <a:gd name="adj2" fmla="val 71096"/>
              <a:gd name="adj3" fmla="val 16667"/>
            </a:avLst>
          </a:prstGeom>
          <a:gradFill flip="none" rotWithShape="1">
            <a:gsLst>
              <a:gs pos="3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800" dirty="0" smtClean="0">
                <a:solidFill>
                  <a:srgbClr val="C00000"/>
                </a:solidFill>
              </a:rPr>
              <a:t>We want to know how many trees there are, but we can only see apples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0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859"/>
          <a:stretch/>
        </p:blipFill>
        <p:spPr>
          <a:xfrm>
            <a:off x="434498" y="3640929"/>
            <a:ext cx="2764155" cy="26203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859"/>
          <a:stretch/>
        </p:blipFill>
        <p:spPr>
          <a:xfrm>
            <a:off x="372346" y="91279"/>
            <a:ext cx="2764155" cy="2620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590549" y="5553019"/>
            <a:ext cx="819150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3918424" y="5360430"/>
            <a:ext cx="819150" cy="81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2224800" y="5232134"/>
            <a:ext cx="819150" cy="819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6221647" y="3955783"/>
            <a:ext cx="819150" cy="81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6109175" y="5091085"/>
            <a:ext cx="819150" cy="819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2451575" y="2006813"/>
            <a:ext cx="819150" cy="819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1660999" y="2373498"/>
            <a:ext cx="819150" cy="819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464899" y="1933523"/>
            <a:ext cx="819150" cy="819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3072524" y="5553021"/>
            <a:ext cx="819150" cy="819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5859"/>
          <a:stretch/>
        </p:blipFill>
        <p:spPr>
          <a:xfrm>
            <a:off x="5575774" y="2416388"/>
            <a:ext cx="2764155" cy="2620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7101598" y="4444466"/>
            <a:ext cx="819150" cy="819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2011599" y="5800405"/>
            <a:ext cx="819150" cy="819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4432774" y="4444465"/>
            <a:ext cx="819150" cy="8191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22" y="-182801"/>
            <a:ext cx="5193651" cy="4253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688" flipH="1">
            <a:off x="5640626" y="4101569"/>
            <a:ext cx="819150" cy="819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7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84579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Method of Tanaka, Ogata &amp; </a:t>
            </a:r>
            <a:r>
              <a:rPr lang="en-US" sz="3600" b="1" dirty="0" err="1" smtClean="0">
                <a:solidFill>
                  <a:srgbClr val="0000CC"/>
                </a:solidFill>
                <a:latin typeface="Arial" charset="0"/>
              </a:rPr>
              <a:t>Stoyen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600" b="1" i="1" dirty="0" smtClean="0">
                <a:solidFill>
                  <a:srgbClr val="0000CC"/>
                </a:solidFill>
                <a:latin typeface="Arial" charset="0"/>
              </a:rPr>
              <a:t>Biometrical Journal 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2008</a:t>
            </a:r>
            <a:endParaRPr lang="en-US" sz="4800" b="1" dirty="0" smtClean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30068" r="12186" b="21208"/>
          <a:stretch/>
        </p:blipFill>
        <p:spPr>
          <a:xfrm>
            <a:off x="723900" y="1307604"/>
            <a:ext cx="6781800" cy="25146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3992540"/>
            <a:ext cx="914400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algn="l" eaLnBrk="0" hangingPunct="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66"/>
                </a:solidFill>
                <a:latin typeface="Arial" charset="0"/>
              </a:rPr>
              <a:t>How to count trees when all you can see is apples</a:t>
            </a:r>
          </a:p>
          <a:p>
            <a:pPr marL="571500" indent="-571500" algn="l" eaLnBrk="0" hangingPunct="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Arial" charset="0"/>
              </a:rPr>
              <a:t>No straightforward likelihood computation available</a:t>
            </a:r>
          </a:p>
          <a:p>
            <a:pPr marL="571500" indent="-571500" algn="l" eaLnBrk="0" hangingPunct="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E22B00"/>
                </a:solidFill>
                <a:latin typeface="Arial" charset="0"/>
              </a:rPr>
              <a:t>Tanaka et al propose a “Palm Likelihood” approach based on the </a:t>
            </a:r>
            <a:r>
              <a:rPr lang="en-US" sz="2800" b="1" dirty="0" smtClean="0">
                <a:solidFill>
                  <a:srgbClr val="E22B00"/>
                </a:solidFill>
                <a:latin typeface="Arial" charset="0"/>
              </a:rPr>
              <a:t>difference</a:t>
            </a:r>
            <a:r>
              <a:rPr lang="en-US" sz="2800" dirty="0" smtClean="0">
                <a:solidFill>
                  <a:srgbClr val="E22B00"/>
                </a:solidFill>
                <a:latin typeface="Arial" charset="0"/>
              </a:rPr>
              <a:t> or </a:t>
            </a:r>
            <a:r>
              <a:rPr lang="en-US" sz="2800" b="1" dirty="0" smtClean="0">
                <a:solidFill>
                  <a:srgbClr val="E22B00"/>
                </a:solidFill>
                <a:latin typeface="Arial" charset="0"/>
              </a:rPr>
              <a:t>contrast</a:t>
            </a:r>
            <a:r>
              <a:rPr lang="en-US" sz="2800" b="1" dirty="0" smtClean="0">
                <a:solidFill>
                  <a:srgbClr val="E22B00"/>
                </a:solidFill>
                <a:latin typeface="+mn-lt"/>
              </a:rPr>
              <a:t> process</a:t>
            </a:r>
            <a:endParaRPr lang="en-US" sz="2800" b="1" dirty="0" smtClean="0">
              <a:solidFill>
                <a:srgbClr val="0000CC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4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566" y="107275"/>
            <a:ext cx="8457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4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Example: Thomas Process</a:t>
            </a:r>
            <a:endParaRPr lang="en-US" sz="4800" b="1" dirty="0" smtClean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29" y="1952625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4" y="5000625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37" y="5217985"/>
            <a:ext cx="579120" cy="530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91" y="4175938"/>
            <a:ext cx="579120" cy="5303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54" y="4470273"/>
            <a:ext cx="1435607" cy="1495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63" y="5748337"/>
            <a:ext cx="579120" cy="5303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32" y="4735449"/>
            <a:ext cx="579120" cy="530352"/>
          </a:xfrm>
          <a:prstGeom prst="rect">
            <a:avLst/>
          </a:prstGeom>
        </p:spPr>
      </p:pic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6366276" y="515481"/>
            <a:ext cx="2654346" cy="10290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0" bIns="36000"/>
          <a:lstStyle/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Unobservable trees: Poisson(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)</a:t>
            </a: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366276" y="1671279"/>
            <a:ext cx="2654346" cy="10290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0" bIns="36000"/>
          <a:lstStyle/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Apples per tree: Poisson(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) </a:t>
            </a: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385458" y="2833652"/>
            <a:ext cx="2654346" cy="10290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0" bIns="36000"/>
          <a:lstStyle/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Apple dispersal:  </a:t>
            </a:r>
            <a:r>
              <a:rPr lang="en-US" sz="2400" dirty="0" err="1" smtClean="0">
                <a:solidFill>
                  <a:srgbClr val="0070C0"/>
                </a:solidFill>
              </a:rPr>
              <a:t>iid</a:t>
            </a:r>
            <a:r>
              <a:rPr lang="en-US" sz="2400" dirty="0" smtClean="0">
                <a:solidFill>
                  <a:srgbClr val="0070C0"/>
                </a:solidFill>
              </a:rPr>
              <a:t> Normal(0,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sz="2400" baseline="30000" dirty="0" smtClean="0">
                <a:solidFill>
                  <a:srgbClr val="0070C0"/>
                </a:solidFill>
                <a:sym typeface="Symbol"/>
              </a:rPr>
              <a:t>2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I)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34" y="3669876"/>
            <a:ext cx="579120" cy="5303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57" y="3448049"/>
            <a:ext cx="579120" cy="5303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61" y="2090378"/>
            <a:ext cx="579120" cy="5303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22" y="2833652"/>
            <a:ext cx="579120" cy="5303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10" y="2435161"/>
            <a:ext cx="579120" cy="530352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1400307" y="4484525"/>
            <a:ext cx="390393" cy="1263812"/>
          </a:xfrm>
          <a:prstGeom prst="straightConnector1">
            <a:avLst/>
          </a:prstGeom>
          <a:solidFill>
            <a:srgbClr val="FF0000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1390782" y="5473636"/>
            <a:ext cx="1215390" cy="265176"/>
          </a:xfrm>
          <a:prstGeom prst="straightConnector1">
            <a:avLst/>
          </a:prstGeom>
          <a:solidFill>
            <a:srgbClr val="FF0000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3183270" y="2620730"/>
            <a:ext cx="1093587" cy="79607"/>
          </a:xfrm>
          <a:prstGeom prst="straightConnector1">
            <a:avLst/>
          </a:prstGeom>
          <a:solidFill>
            <a:srgbClr val="FF0000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3676782" y="2620730"/>
            <a:ext cx="571500" cy="361416"/>
          </a:xfrm>
          <a:prstGeom prst="straightConnector1">
            <a:avLst/>
          </a:prstGeom>
          <a:solidFill>
            <a:srgbClr val="FF0000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4167253" y="2620730"/>
            <a:ext cx="81030" cy="1241980"/>
          </a:xfrm>
          <a:prstGeom prst="straightConnector1">
            <a:avLst/>
          </a:prstGeom>
          <a:solidFill>
            <a:srgbClr val="FF0000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4248282" y="2620730"/>
            <a:ext cx="318135" cy="1049146"/>
          </a:xfrm>
          <a:prstGeom prst="straightConnector1">
            <a:avLst/>
          </a:prstGeom>
          <a:solidFill>
            <a:srgbClr val="FF0000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4236343" y="2295525"/>
            <a:ext cx="1192907" cy="334730"/>
          </a:xfrm>
          <a:prstGeom prst="straightConnector1">
            <a:avLst/>
          </a:prstGeom>
          <a:solidFill>
            <a:srgbClr val="FF0000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6307852" y="5116431"/>
            <a:ext cx="902705" cy="813793"/>
          </a:xfrm>
          <a:prstGeom prst="straightConnector1">
            <a:avLst/>
          </a:prstGeom>
          <a:solidFill>
            <a:srgbClr val="FF0000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7195128" y="4949066"/>
            <a:ext cx="1192907" cy="167365"/>
          </a:xfrm>
          <a:prstGeom prst="straightConnector1">
            <a:avLst/>
          </a:prstGeom>
          <a:solidFill>
            <a:srgbClr val="FF0000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9" name="AutoShape 7"/>
          <p:cNvSpPr>
            <a:spLocks noChangeArrowheads="1"/>
          </p:cNvSpPr>
          <p:nvPr/>
        </p:nvSpPr>
        <p:spPr bwMode="auto">
          <a:xfrm>
            <a:off x="373444" y="971609"/>
            <a:ext cx="2053726" cy="1709284"/>
          </a:xfrm>
          <a:prstGeom prst="roundRect">
            <a:avLst/>
          </a:prstGeom>
          <a:gradFill flip="none" rotWithShape="1">
            <a:gsLst>
              <a:gs pos="3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2">
                <a:lumMod val="5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5725" indent="-85725"/>
            <a:r>
              <a:rPr lang="en-US" sz="2800" dirty="0" smtClean="0">
                <a:solidFill>
                  <a:srgbClr val="C00000"/>
                </a:solidFill>
              </a:rPr>
              <a:t>Aim is to estimate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, , 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4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animBg="1"/>
      <p:bldP spid="24" grpId="0" uiExpand="1" build="p" animBg="1"/>
      <p:bldP spid="25" grpId="0" uiExpand="1" build="p" animBg="1"/>
      <p:bldP spid="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63500" cap="flat" cmpd="sng" algn="ctr">
          <a:noFill/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63500" cap="flat" cmpd="sng" algn="ctr">
          <a:noFill/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63500" cap="flat" cmpd="sng" algn="ctr">
          <a:noFill/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63500" cap="flat" cmpd="sng" algn="ctr">
          <a:noFill/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63500" cap="flat" cmpd="sng" algn="ctr">
          <a:noFill/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63500" cap="flat" cmpd="sng" algn="ctr">
          <a:noFill/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9745</TotalTime>
  <Words>1243</Words>
  <Application>Microsoft Office PowerPoint</Application>
  <PresentationFormat>On-screen Show (4:3)</PresentationFormat>
  <Paragraphs>195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Ocean</vt:lpstr>
      <vt:lpstr>Default Design</vt:lpstr>
      <vt:lpstr>1_Ocean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</dc:creator>
  <cp:lastModifiedBy>Rachel Fewster</cp:lastModifiedBy>
  <cp:revision>3362</cp:revision>
  <dcterms:created xsi:type="dcterms:W3CDTF">1601-01-01T00:00:00Z</dcterms:created>
  <dcterms:modified xsi:type="dcterms:W3CDTF">2016-08-24T03:55:21Z</dcterms:modified>
</cp:coreProperties>
</file>