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4"/>
  </p:notesMasterIdLst>
  <p:handoutMasterIdLst>
    <p:handoutMasterId r:id="rId35"/>
  </p:handoutMasterIdLst>
  <p:sldIdLst>
    <p:sldId id="331" r:id="rId2"/>
    <p:sldId id="333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58" r:id="rId28"/>
    <p:sldId id="359" r:id="rId29"/>
    <p:sldId id="360" r:id="rId30"/>
    <p:sldId id="362" r:id="rId31"/>
    <p:sldId id="363" r:id="rId32"/>
    <p:sldId id="361" r:id="rId33"/>
  </p:sldIdLst>
  <p:sldSz cx="9144000" cy="6858000" type="screen4x3"/>
  <p:notesSz cx="9906000" cy="6794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00"/>
    <a:srgbClr val="FF0000"/>
    <a:srgbClr val="FF66CC"/>
    <a:srgbClr val="33CC33"/>
    <a:srgbClr val="00FF00"/>
    <a:srgbClr val="66FFFF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3" autoAdjust="0"/>
    <p:restoredTop sz="94698" autoAdjust="0"/>
  </p:normalViewPr>
  <p:slideViewPr>
    <p:cSldViewPr>
      <p:cViewPr varScale="1">
        <p:scale>
          <a:sx n="112" d="100"/>
          <a:sy n="112" d="100"/>
        </p:scale>
        <p:origin x="-6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632" y="-120"/>
      </p:cViewPr>
      <p:guideLst>
        <p:guide orient="horz" pos="2140"/>
        <p:guide pos="312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95686" cy="338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988">
              <a:defRPr sz="1200" b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0314" y="1"/>
            <a:ext cx="4295686" cy="338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b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8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5864"/>
            <a:ext cx="4295686" cy="338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 b="0">
                <a:latin typeface="Arial Unicode MS" pitchFamily="34" charset="-128"/>
              </a:defRPr>
            </a:lvl1pPr>
          </a:lstStyle>
          <a:p>
            <a:pPr>
              <a:defRPr/>
            </a:pPr>
            <a:r>
              <a:rPr lang="en-US"/>
              <a:t>STATS 330 Lecture 33</a:t>
            </a:r>
          </a:p>
        </p:txBody>
      </p:sp>
      <p:sp>
        <p:nvSpPr>
          <p:cNvPr id="208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0314" y="6455864"/>
            <a:ext cx="4295686" cy="338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b="0">
                <a:latin typeface="Arial Unicode MS" pitchFamily="34" charset="-128"/>
              </a:defRPr>
            </a:lvl1pPr>
          </a:lstStyle>
          <a:p>
            <a:pPr>
              <a:defRPr/>
            </a:pPr>
            <a:fld id="{9ECD77AD-E5DC-4308-B0C8-37977C460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95686" cy="33863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988">
              <a:defRPr sz="1200" b="0">
                <a:latin typeface="Times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10314" y="1"/>
            <a:ext cx="4295686" cy="33863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b="0">
                <a:latin typeface="Times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5963" y="511175"/>
            <a:ext cx="3398837" cy="2547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1573" y="3227388"/>
            <a:ext cx="7262857" cy="305643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5864"/>
            <a:ext cx="4295686" cy="33863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 b="0">
                <a:latin typeface="Times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STATS 330 Lecture 33</a:t>
            </a:r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10314" y="6455864"/>
            <a:ext cx="4295686" cy="33863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b="0">
                <a:latin typeface="Times" pitchFamily="18" charset="0"/>
              </a:defRPr>
            </a:lvl1pPr>
          </a:lstStyle>
          <a:p>
            <a:pPr>
              <a:defRPr/>
            </a:pPr>
            <a:fld id="{DDAEE909-BAD8-48DB-A789-CC48DBCA1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3584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967B9B-E255-459D-A06D-88898996AE9E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  <p:sp>
        <p:nvSpPr>
          <p:cNvPr id="3584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506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450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A84818-A74D-4EF4-AA1E-7FF614D884B6}" type="slidenum">
              <a:rPr lang="en-US" altLang="en-US" smtClean="0"/>
              <a:pPr/>
              <a:t>10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608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460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1CFDFE-9EF8-4F4D-B271-B06394A9E85A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F83342-7CC6-420D-AE5E-238AD4997155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481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62A86D-EE9B-4600-B5AF-376F7F45A2D2}" type="slidenum">
              <a:rPr lang="en-US" altLang="en-US" smtClean="0"/>
              <a:pPr/>
              <a:t>13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915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491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2928A4-2FC2-4723-A404-176C9A2B5E0F}" type="slidenum">
              <a:rPr lang="en-US" altLang="en-US" smtClean="0"/>
              <a:pPr/>
              <a:t>14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01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202754-5C6E-403E-87C3-8EA99AD365CA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120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12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26B0E1-BA77-445D-ABBF-AE068BA64F53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222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22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968E2E-9F54-4766-95B8-79D30E1FB931}" type="slidenum">
              <a:rPr lang="en-US" altLang="en-US" smtClean="0"/>
              <a:pPr/>
              <a:t>17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325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32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ADF74F-C878-4A5E-B284-BA0299747950}" type="slidenum">
              <a:rPr lang="en-US" altLang="en-US" smtClean="0"/>
              <a:pPr/>
              <a:t>18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427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42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C4CD9D-08B6-41CB-A82C-CD0B2147E655}" type="slidenum">
              <a:rPr lang="en-US" altLang="en-US" smtClean="0"/>
              <a:pPr/>
              <a:t>19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368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1EF021-84D6-4803-8B4C-F179641D032E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530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530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C9B9BB-21B2-4629-A4AA-ABE77E39CD20}" type="slidenum">
              <a:rPr lang="en-US" altLang="en-US" smtClean="0"/>
              <a:pPr/>
              <a:t>20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632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63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DEBA05-CE08-4CB7-AF71-5026B2B153DD}" type="slidenum">
              <a:rPr lang="en-US" altLang="en-US" smtClean="0"/>
              <a:pPr/>
              <a:t>21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734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73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E0B48-7A7A-4F27-A3B7-BC158AAF934E}" type="slidenum">
              <a:rPr lang="en-US" altLang="en-US" smtClean="0"/>
              <a:pPr/>
              <a:t>22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837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83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36A339-DEDC-4532-B023-85EEC7965D03}" type="slidenum">
              <a:rPr lang="en-US" altLang="en-US" smtClean="0"/>
              <a:pPr/>
              <a:t>23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5939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593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D88E8-F626-4A05-BBA1-DEF74DA3294E}" type="slidenum">
              <a:rPr lang="en-US" altLang="en-US" smtClean="0"/>
              <a:pPr/>
              <a:t>24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042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604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468ADB-7D55-41EC-9849-CB7CACA25B34}" type="slidenum">
              <a:rPr lang="en-US" altLang="en-US" smtClean="0"/>
              <a:pPr/>
              <a:t>25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614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DF3F36-34C6-406F-A5AC-A08D526185CA}" type="slidenum">
              <a:rPr lang="en-US" altLang="en-US" smtClean="0"/>
              <a:pPr/>
              <a:t>26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246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624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573D09-0F77-4414-8672-C431CDCD03AD}" type="slidenum">
              <a:rPr lang="en-US" altLang="en-US" smtClean="0"/>
              <a:pPr/>
              <a:t>27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349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634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492844-CD82-4A24-BEC6-47BE037E6338}" type="slidenum">
              <a:rPr lang="en-US" altLang="en-US" smtClean="0"/>
              <a:pPr/>
              <a:t>28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451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645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7AA1C1-AD0C-4C99-996A-B892DCF8ECA6}" type="slidenum">
              <a:rPr lang="en-US" altLang="en-US" smtClean="0"/>
              <a:pPr/>
              <a:t>29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789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A72E59-1A13-4397-BA24-BCDC573B253D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554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655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9158D3-C863-4DBF-BBE2-3F87B69D73A1}" type="slidenum">
              <a:rPr lang="en-US" altLang="en-US" smtClean="0"/>
              <a:pPr/>
              <a:t>30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656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665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C37DF9-1085-48E2-A2B0-3C518AE5C897}" type="slidenum">
              <a:rPr lang="en-US" altLang="en-US" smtClean="0"/>
              <a:pPr/>
              <a:t>31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758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675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198DD5-D738-4B02-AC6E-62B1C04C3005}" type="slidenum">
              <a:rPr lang="en-US" altLang="en-US" smtClean="0"/>
              <a:pPr/>
              <a:t>32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389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ED9279-7FE3-43F4-9BFD-B857D7F70D42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994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6BCF68-4B54-4ADB-AEB6-8BBF314005BE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0964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B1EF1D-6617-46F1-B953-6DE110866874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419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CC5DA6-DFAE-4480-914A-85017AB5CBAB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301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430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5B8BE6-302C-4F47-B7BE-41014E65DEAA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STATS 330 Lecture 33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62D95-C454-4A27-840E-5B7EA2F73F08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280988"/>
            <a:ext cx="2057400" cy="6577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280988"/>
            <a:ext cx="6019800" cy="6577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280988"/>
            <a:ext cx="8099425" cy="106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1752600"/>
            <a:ext cx="40386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52600"/>
            <a:ext cx="40386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280988"/>
            <a:ext cx="8099425" cy="106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1752600"/>
            <a:ext cx="40386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9313" y="1752600"/>
            <a:ext cx="40386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9313" y="4381500"/>
            <a:ext cx="40386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7526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526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A7E"/>
            </a:gs>
            <a:gs pos="100000">
              <a:schemeClr val="tx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280988"/>
            <a:ext cx="8099425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526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468313" y="6381750"/>
            <a:ext cx="243205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1200" b="0" dirty="0">
                <a:solidFill>
                  <a:schemeClr val="bg1"/>
                </a:solidFill>
                <a:latin typeface="Arial" charset="0"/>
              </a:rPr>
              <a:t>© Department of Statistics </a:t>
            </a:r>
            <a:r>
              <a:rPr lang="en-US" altLang="en-US" sz="1200" b="0" dirty="0" smtClean="0">
                <a:solidFill>
                  <a:schemeClr val="bg1"/>
                </a:solidFill>
                <a:latin typeface="Arial" charset="0"/>
              </a:rPr>
              <a:t>2012</a:t>
            </a:r>
            <a:endParaRPr lang="en-US" altLang="en-US" sz="1200" b="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6149" name="Picture 5" descr="unicrest_6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318250"/>
            <a:ext cx="404813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4" name="Rectangle 6"/>
          <p:cNvSpPr>
            <a:spLocks noChangeArrowheads="1"/>
          </p:cNvSpPr>
          <p:nvPr userDrawn="1"/>
        </p:nvSpPr>
        <p:spPr bwMode="auto">
          <a:xfrm>
            <a:off x="6443663" y="6308725"/>
            <a:ext cx="2484437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sz="1200" b="0" dirty="0">
                <a:solidFill>
                  <a:schemeClr val="bg1"/>
                </a:solidFill>
                <a:latin typeface="Arial Unicode MS" pitchFamily="34" charset="-128"/>
              </a:rPr>
              <a:t>STATS 330 Lecture </a:t>
            </a:r>
            <a:r>
              <a:rPr lang="en-US" sz="1200" b="0" dirty="0" smtClean="0">
                <a:solidFill>
                  <a:schemeClr val="bg1"/>
                </a:solidFill>
                <a:latin typeface="Arial Unicode MS" pitchFamily="34" charset="-128"/>
              </a:rPr>
              <a:t>32: </a:t>
            </a:r>
            <a:r>
              <a:rPr lang="en-US" sz="1200" b="0" dirty="0">
                <a:solidFill>
                  <a:schemeClr val="bg1"/>
                </a:solidFill>
                <a:latin typeface="Arial Unicode MS" pitchFamily="34" charset="-128"/>
              </a:rPr>
              <a:t>Slide </a:t>
            </a:r>
            <a:fld id="{A3391EC9-EEE8-4EBB-A6B9-B5209514E23F}" type="slidenum">
              <a:rPr lang="en-US" sz="1200" b="0">
                <a:solidFill>
                  <a:schemeClr val="bg1"/>
                </a:solidFill>
                <a:latin typeface="Arial Unicode MS" pitchFamily="34" charset="-128"/>
              </a:rPr>
              <a:pPr algn="r">
                <a:defRPr/>
              </a:pPr>
              <a:t>‹#›</a:t>
            </a:fld>
            <a:endParaRPr lang="en-US" sz="1200" b="0" dirty="0">
              <a:solidFill>
                <a:schemeClr val="bg1"/>
              </a:solidFill>
              <a:latin typeface="Arial Unicode MS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CC3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CC33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CC33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CC33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CC33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CC33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CC33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CC33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CC33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FF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FFFF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FF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Stats 330: Lecture 32</a:t>
            </a:r>
          </a:p>
        </p:txBody>
      </p:sp>
      <p:sp>
        <p:nvSpPr>
          <p:cNvPr id="7171" name="WordArt 1031"/>
          <p:cNvSpPr>
            <a:spLocks noChangeArrowheads="1" noChangeShapeType="1" noTextEdit="1"/>
          </p:cNvSpPr>
          <p:nvPr/>
        </p:nvSpPr>
        <p:spPr bwMode="auto">
          <a:xfrm>
            <a:off x="1116013" y="2349500"/>
            <a:ext cx="7345362" cy="2519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Course</a:t>
            </a:r>
          </a:p>
          <a:p>
            <a:pPr algn="ctr"/>
            <a:r>
              <a:rPr lang="en-US" sz="3600" kern="10" spc="720">
                <a:ln w="9525" cap="sq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 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Interpretation of </a:t>
            </a:r>
            <a:r>
              <a:rPr lang="en-US" sz="4000" smtClean="0">
                <a:latin typeface="Symbol" pitchFamily="18" charset="2"/>
              </a:rPr>
              <a:t> b</a:t>
            </a:r>
            <a:r>
              <a:rPr lang="en-US" sz="4000" smtClean="0"/>
              <a:t> -coefficients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5105400"/>
          </a:xfrm>
        </p:spPr>
        <p:txBody>
          <a:bodyPr/>
          <a:lstStyle/>
          <a:p>
            <a:r>
              <a:rPr lang="en-US" sz="2800" smtClean="0"/>
              <a:t>For continuous covariates:</a:t>
            </a:r>
          </a:p>
          <a:p>
            <a:pPr lvl="1"/>
            <a:r>
              <a:rPr lang="en-US" sz="2400" smtClean="0"/>
              <a:t>In </a:t>
            </a:r>
            <a:r>
              <a:rPr lang="en-US" sz="2400" i="1" smtClean="0">
                <a:solidFill>
                  <a:schemeClr val="hlink"/>
                </a:solidFill>
              </a:rPr>
              <a:t>normal</a:t>
            </a:r>
            <a:r>
              <a:rPr lang="en-US" sz="2400" smtClean="0"/>
              <a:t> regression, </a:t>
            </a:r>
            <a:r>
              <a:rPr lang="en-US" sz="2400" smtClean="0">
                <a:latin typeface="Symbol" pitchFamily="18" charset="2"/>
              </a:rPr>
              <a:t>b</a:t>
            </a:r>
            <a:r>
              <a:rPr lang="en-US" sz="2400" smtClean="0"/>
              <a:t> is the increase in mean response associated with a unit increase in x</a:t>
            </a:r>
          </a:p>
          <a:p>
            <a:pPr lvl="1"/>
            <a:r>
              <a:rPr lang="en-US" sz="2400" smtClean="0"/>
              <a:t>In </a:t>
            </a:r>
            <a:r>
              <a:rPr lang="en-US" sz="2400" i="1" smtClean="0">
                <a:solidFill>
                  <a:schemeClr val="hlink"/>
                </a:solidFill>
              </a:rPr>
              <a:t>logistic</a:t>
            </a:r>
            <a:r>
              <a:rPr lang="en-US" sz="2400" smtClean="0"/>
              <a:t> regression, </a:t>
            </a:r>
            <a:r>
              <a:rPr lang="en-US" sz="2400" smtClean="0">
                <a:latin typeface="Symbol" pitchFamily="18" charset="2"/>
              </a:rPr>
              <a:t>b</a:t>
            </a:r>
            <a:r>
              <a:rPr lang="en-US" sz="2400" smtClean="0"/>
              <a:t> is the increase in log odds associated with a unit increase in x</a:t>
            </a:r>
          </a:p>
          <a:p>
            <a:pPr lvl="1"/>
            <a:r>
              <a:rPr lang="en-US" sz="2400" smtClean="0"/>
              <a:t>In </a:t>
            </a:r>
            <a:r>
              <a:rPr lang="en-US" sz="2400" i="1" smtClean="0">
                <a:solidFill>
                  <a:schemeClr val="hlink"/>
                </a:solidFill>
              </a:rPr>
              <a:t>Poisson</a:t>
            </a:r>
            <a:r>
              <a:rPr lang="en-US" sz="2400" smtClean="0"/>
              <a:t> regression, </a:t>
            </a:r>
            <a:r>
              <a:rPr lang="en-US" sz="2400" smtClean="0">
                <a:latin typeface="Symbol" pitchFamily="18" charset="2"/>
              </a:rPr>
              <a:t>b</a:t>
            </a:r>
            <a:r>
              <a:rPr lang="en-US" sz="2400" smtClean="0"/>
              <a:t> is the increase in log mean associated with a unit increase in x</a:t>
            </a:r>
          </a:p>
          <a:p>
            <a:pPr lvl="1"/>
            <a:r>
              <a:rPr lang="en-US" sz="2400" smtClean="0"/>
              <a:t>In </a:t>
            </a:r>
            <a:r>
              <a:rPr lang="en-US" sz="2400" i="1" smtClean="0">
                <a:solidFill>
                  <a:schemeClr val="hlink"/>
                </a:solidFill>
              </a:rPr>
              <a:t>logistic</a:t>
            </a:r>
            <a:r>
              <a:rPr lang="en-US" sz="2400" smtClean="0"/>
              <a:t> regression, if x is increased by 1, the </a:t>
            </a:r>
            <a:r>
              <a:rPr lang="en-US" sz="2400" i="1" smtClean="0">
                <a:solidFill>
                  <a:srgbClr val="66FFFF"/>
                </a:solidFill>
              </a:rPr>
              <a:t>odds</a:t>
            </a:r>
            <a:r>
              <a:rPr lang="en-US" sz="2400" smtClean="0"/>
              <a:t> are increased by a factor of exp(</a:t>
            </a:r>
            <a:r>
              <a:rPr lang="en-US" sz="2400" smtClean="0">
                <a:latin typeface="Symbol" pitchFamily="18" charset="2"/>
              </a:rPr>
              <a:t>b)</a:t>
            </a:r>
          </a:p>
          <a:p>
            <a:pPr lvl="1"/>
            <a:r>
              <a:rPr lang="en-US" sz="2400" smtClean="0"/>
              <a:t>In </a:t>
            </a:r>
            <a:r>
              <a:rPr lang="en-US" sz="2400" i="1" smtClean="0">
                <a:solidFill>
                  <a:schemeClr val="hlink"/>
                </a:solidFill>
              </a:rPr>
              <a:t>Poisson</a:t>
            </a:r>
            <a:r>
              <a:rPr lang="en-US" sz="2400" smtClean="0"/>
              <a:t> regression, if x is increased by 1, the </a:t>
            </a:r>
            <a:r>
              <a:rPr lang="en-US" sz="2400" i="1" smtClean="0">
                <a:solidFill>
                  <a:srgbClr val="66FFFF"/>
                </a:solidFill>
              </a:rPr>
              <a:t>mean</a:t>
            </a:r>
            <a:r>
              <a:rPr lang="en-US" sz="2400" smtClean="0"/>
              <a:t> is increased by a factor of exp(</a:t>
            </a:r>
            <a:r>
              <a:rPr lang="en-US" sz="2400" smtClean="0">
                <a:latin typeface="Symbol" pitchFamily="18" charset="2"/>
              </a:rPr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Interpretation of </a:t>
            </a:r>
            <a:r>
              <a:rPr lang="en-US" sz="4000" smtClean="0">
                <a:latin typeface="Symbol" pitchFamily="18" charset="2"/>
              </a:rPr>
              <a:t> b</a:t>
            </a:r>
            <a:r>
              <a:rPr lang="en-US" sz="4000" smtClean="0"/>
              <a:t> -coefficients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For categorical covariates (main effects only):</a:t>
            </a:r>
          </a:p>
          <a:p>
            <a:pPr lvl="1"/>
            <a:r>
              <a:rPr lang="en-US" sz="2400" smtClean="0"/>
              <a:t>In </a:t>
            </a:r>
            <a:r>
              <a:rPr lang="en-US" sz="2400" i="1" smtClean="0">
                <a:solidFill>
                  <a:schemeClr val="hlink"/>
                </a:solidFill>
              </a:rPr>
              <a:t>normal</a:t>
            </a:r>
            <a:r>
              <a:rPr lang="en-US" sz="2400" smtClean="0"/>
              <a:t> regression, </a:t>
            </a:r>
            <a:r>
              <a:rPr lang="en-US" sz="2400" smtClean="0">
                <a:latin typeface="Symbol" pitchFamily="18" charset="2"/>
              </a:rPr>
              <a:t>b</a:t>
            </a:r>
            <a:r>
              <a:rPr lang="en-US" sz="2400" smtClean="0"/>
              <a:t> is the increase in mean response relative to the baseline</a:t>
            </a:r>
          </a:p>
          <a:p>
            <a:pPr lvl="1"/>
            <a:r>
              <a:rPr lang="en-US" sz="2400" smtClean="0"/>
              <a:t>In </a:t>
            </a:r>
            <a:r>
              <a:rPr lang="en-US" sz="2400" i="1" smtClean="0"/>
              <a:t>logistic</a:t>
            </a:r>
            <a:r>
              <a:rPr lang="en-US" sz="2400" smtClean="0"/>
              <a:t> regression, </a:t>
            </a:r>
            <a:r>
              <a:rPr lang="en-US" sz="2400" smtClean="0">
                <a:latin typeface="Symbol" pitchFamily="18" charset="2"/>
              </a:rPr>
              <a:t>b</a:t>
            </a:r>
            <a:r>
              <a:rPr lang="en-US" sz="2400" smtClean="0"/>
              <a:t> is the increase in log odds relative to the baseline</a:t>
            </a:r>
          </a:p>
          <a:p>
            <a:pPr lvl="1"/>
            <a:r>
              <a:rPr lang="en-US" sz="2400" smtClean="0"/>
              <a:t>In </a:t>
            </a:r>
            <a:r>
              <a:rPr lang="en-US" sz="2400" i="1" smtClean="0">
                <a:solidFill>
                  <a:schemeClr val="hlink"/>
                </a:solidFill>
              </a:rPr>
              <a:t>logistic</a:t>
            </a:r>
            <a:r>
              <a:rPr lang="en-US" sz="2400" smtClean="0"/>
              <a:t> regression, if we change from baseline to some level, the odds are increased by a factor of exp(</a:t>
            </a:r>
            <a:r>
              <a:rPr lang="en-US" sz="2400" smtClean="0">
                <a:latin typeface="Arial Unicode MS" pitchFamily="34" charset="-128"/>
              </a:rPr>
              <a:t>parameter for that level</a:t>
            </a:r>
            <a:r>
              <a:rPr lang="en-US" sz="2400" smtClean="0">
                <a:latin typeface="Symbol" pitchFamily="18" charset="2"/>
              </a:rPr>
              <a:t>) </a:t>
            </a:r>
            <a:r>
              <a:rPr lang="en-US" sz="2400" smtClean="0"/>
              <a:t>relative to the baseline</a:t>
            </a:r>
            <a:endParaRPr lang="en-US" sz="2400" smtClean="0">
              <a:latin typeface="Symbol" pitchFamily="18" charset="2"/>
            </a:endParaRPr>
          </a:p>
          <a:p>
            <a:pPr lvl="1"/>
            <a:r>
              <a:rPr lang="en-US" sz="2400" smtClean="0"/>
              <a:t>In </a:t>
            </a:r>
            <a:r>
              <a:rPr lang="en-US" sz="2400" i="1" smtClean="0">
                <a:solidFill>
                  <a:schemeClr val="hlink"/>
                </a:solidFill>
              </a:rPr>
              <a:t>Poisson</a:t>
            </a:r>
            <a:r>
              <a:rPr lang="en-US" sz="2400" smtClean="0"/>
              <a:t> regression, if we change from baseline to some level,  the mean is  increased by a factor of exp(</a:t>
            </a:r>
            <a:r>
              <a:rPr lang="en-US" sz="2400" smtClean="0">
                <a:latin typeface="Arial Unicode MS" pitchFamily="34" charset="-128"/>
              </a:rPr>
              <a:t>parameter for that level</a:t>
            </a:r>
            <a:r>
              <a:rPr lang="en-US" sz="2400" smtClean="0">
                <a:latin typeface="Symbol" pitchFamily="18" charset="2"/>
              </a:rPr>
              <a:t>) </a:t>
            </a:r>
            <a:r>
              <a:rPr lang="en-US" sz="2400" smtClean="0"/>
              <a:t>relative to the baseline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Measures of Fit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</a:t>
            </a:r>
            <a:r>
              <a:rPr lang="en-US" baseline="30000" smtClean="0"/>
              <a:t>2</a:t>
            </a:r>
            <a:r>
              <a:rPr lang="en-US" smtClean="0"/>
              <a:t> (for normal regression)</a:t>
            </a:r>
          </a:p>
          <a:p>
            <a:endParaRPr lang="en-US" smtClean="0"/>
          </a:p>
          <a:p>
            <a:r>
              <a:rPr lang="en-US" smtClean="0"/>
              <a:t>Residual Deviance (for Logistic and Poisson regression)</a:t>
            </a:r>
          </a:p>
          <a:p>
            <a:endParaRPr lang="en-US" smtClean="0"/>
          </a:p>
          <a:p>
            <a:pPr lvl="1"/>
            <a:r>
              <a:rPr lang="en-US" i="1" smtClean="0"/>
              <a:t>But not for ungrouped data in logistic, or Poisson with very small means (cell counts)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Prediction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For normal regression,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Predict response at covariates x1, . . . ,xk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Estimate mean response at covariates x1, . . . ,xk</a:t>
            </a:r>
          </a:p>
          <a:p>
            <a:pPr lvl="1"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For logistic regression,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estimate log-odds at covariates x1, . . . ,xk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Estimate probability of “success” at covariates x1, . . . ,xk </a:t>
            </a:r>
          </a:p>
          <a:p>
            <a:pPr>
              <a:lnSpc>
                <a:spcPct val="90000"/>
              </a:lnSpc>
            </a:pPr>
            <a:r>
              <a:rPr lang="en-US" smtClean="0"/>
              <a:t>For Poisson regression,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Estimate mean at covariates x1, . . . ,xk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Inference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Summary table</a:t>
            </a:r>
          </a:p>
          <a:p>
            <a:pPr lvl="1"/>
            <a:r>
              <a:rPr lang="en-US" smtClean="0"/>
              <a:t>Estimates of regression coefs</a:t>
            </a:r>
          </a:p>
          <a:p>
            <a:pPr lvl="1"/>
            <a:r>
              <a:rPr lang="en-US" smtClean="0"/>
              <a:t>Standard errors</a:t>
            </a:r>
          </a:p>
          <a:p>
            <a:pPr lvl="1"/>
            <a:r>
              <a:rPr lang="en-US" smtClean="0"/>
              <a:t>Test stats for coef = 0</a:t>
            </a:r>
          </a:p>
          <a:p>
            <a:pPr lvl="1"/>
            <a:r>
              <a:rPr lang="en-US" smtClean="0"/>
              <a:t>R</a:t>
            </a:r>
            <a:r>
              <a:rPr lang="en-US" baseline="30000" smtClean="0"/>
              <a:t>2</a:t>
            </a:r>
            <a:r>
              <a:rPr lang="en-US" smtClean="0"/>
              <a:t> etc (normal regression)</a:t>
            </a:r>
          </a:p>
          <a:p>
            <a:pPr lvl="1"/>
            <a:r>
              <a:rPr lang="en-NZ" smtClean="0"/>
              <a:t>F-test for null model</a:t>
            </a:r>
            <a:endParaRPr lang="en-US" smtClean="0"/>
          </a:p>
          <a:p>
            <a:pPr lvl="1"/>
            <a:r>
              <a:rPr lang="en-US" smtClean="0"/>
              <a:t>Null and residual deviances (logistic/Poisson)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Testing model vs sub-model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 and interpretation of both forms of anova</a:t>
            </a:r>
          </a:p>
          <a:p>
            <a:endParaRPr lang="en-US" smtClean="0"/>
          </a:p>
          <a:p>
            <a:pPr lvl="1"/>
            <a:r>
              <a:rPr lang="en-US" smtClean="0"/>
              <a:t>Comparing model with a sub-model</a:t>
            </a:r>
          </a:p>
          <a:p>
            <a:pPr lvl="1"/>
            <a:r>
              <a:rPr lang="en-US" smtClean="0"/>
              <a:t>Adding successive terms to a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Topics specific to normal regression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Collinearity</a:t>
            </a:r>
          </a:p>
          <a:p>
            <a:pPr lvl="1"/>
            <a:r>
              <a:rPr lang="en-US" smtClean="0"/>
              <a:t>VIF’s</a:t>
            </a:r>
          </a:p>
          <a:p>
            <a:pPr lvl="1"/>
            <a:r>
              <a:rPr lang="en-US" smtClean="0"/>
              <a:t>Correlation</a:t>
            </a:r>
          </a:p>
          <a:p>
            <a:pPr lvl="1"/>
            <a:r>
              <a:rPr lang="en-US" smtClean="0"/>
              <a:t>Added variable plots</a:t>
            </a:r>
          </a:p>
          <a:p>
            <a:r>
              <a:rPr lang="en-US" smtClean="0"/>
              <a:t>Model selection</a:t>
            </a:r>
          </a:p>
          <a:p>
            <a:pPr lvl="1"/>
            <a:r>
              <a:rPr lang="en-US" smtClean="0"/>
              <a:t>Stepwise procedures: FS, BE, stepwise</a:t>
            </a:r>
          </a:p>
          <a:p>
            <a:pPr lvl="1"/>
            <a:r>
              <a:rPr lang="en-US" smtClean="0"/>
              <a:t>All possible regressions approach</a:t>
            </a:r>
          </a:p>
          <a:p>
            <a:pPr lvl="2"/>
            <a:r>
              <a:rPr lang="en-US" smtClean="0"/>
              <a:t>AIC, BIC, CP, adjusted R</a:t>
            </a:r>
            <a:r>
              <a:rPr lang="en-US" baseline="30000" smtClean="0"/>
              <a:t>2, </a:t>
            </a:r>
            <a:r>
              <a:rPr lang="en-US" smtClean="0"/>
              <a:t>CV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Factors (categorical explanatory variables)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Factors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Baselines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Levels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Factor level combinations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Interactions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Dummy variables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Know how to express interactions in terms of means, means in terms of interactions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Know how to interpret zero interactions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Fitting and Choosing models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Fit a separate plane (mean if no continuous covariates) to each combination of factor levels </a:t>
            </a:r>
          </a:p>
          <a:p>
            <a:r>
              <a:rPr lang="en-US" smtClean="0"/>
              <a:t>Search for a simpler submodel (with some interactions zero)  using stepwise and anova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Diagnostics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For non-planar data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Plot res/fitted, res/x’s, partial residual plots, gam plots, box-cox plot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Transform either x’s or response, fit polynomial terms</a:t>
            </a:r>
          </a:p>
          <a:p>
            <a:pPr>
              <a:lnSpc>
                <a:spcPct val="90000"/>
              </a:lnSpc>
            </a:pPr>
            <a:r>
              <a:rPr lang="en-US" smtClean="0"/>
              <a:t>For unequal variance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Plot res/ fitted, look for funnel effect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Weighted least squares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Transform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Exam!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96975"/>
            <a:ext cx="8229600" cy="5105400"/>
          </a:xfrm>
        </p:spPr>
        <p:txBody>
          <a:bodyPr/>
          <a:lstStyle/>
          <a:p>
            <a:r>
              <a:rPr lang="en-US" dirty="0" smtClean="0"/>
              <a:t>25 multiple choice questions, similar to term test (60% for 330, 50% for 762)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3 “long answer” questions, similar to past exams  (STATS 330) </a:t>
            </a:r>
            <a:r>
              <a:rPr lang="en-NZ" dirty="0" smtClean="0"/>
              <a:t>You have to do all the multiple choice  questions, and 2 out of 3 “long answer” questions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(STATS 762) You have to do a compulsory extra question</a:t>
            </a:r>
          </a:p>
          <a:p>
            <a:r>
              <a:rPr lang="en-NZ" dirty="0" smtClean="0">
                <a:solidFill>
                  <a:srgbClr val="FFFF00"/>
                </a:solidFill>
              </a:rPr>
              <a:t>Held on am of Wed 31</a:t>
            </a:r>
            <a:r>
              <a:rPr lang="en-NZ" baseline="30000" dirty="0" smtClean="0">
                <a:solidFill>
                  <a:srgbClr val="FFFF00"/>
                </a:solidFill>
              </a:rPr>
              <a:t>th</a:t>
            </a:r>
            <a:r>
              <a:rPr lang="en-NZ" dirty="0" smtClean="0">
                <a:solidFill>
                  <a:srgbClr val="FFFF00"/>
                </a:solidFill>
              </a:rPr>
              <a:t> October 2012</a:t>
            </a:r>
            <a:endParaRPr lang="en-US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Diagnostics (2)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For outliers and high-leverage points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Hat matrix diagonals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Standardised residuals,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Leave-one-out diagnostics</a:t>
            </a:r>
          </a:p>
          <a:p>
            <a:pPr>
              <a:lnSpc>
                <a:spcPct val="90000"/>
              </a:lnSpc>
            </a:pPr>
            <a:r>
              <a:rPr lang="en-US" smtClean="0"/>
              <a:t>Independent observations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Acf plots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Residual/previous residual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Time series plot of residuals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Durbin-Watson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Diagnostics (3)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Normality</a:t>
            </a:r>
          </a:p>
          <a:p>
            <a:pPr lvl="1"/>
            <a:r>
              <a:rPr lang="en-US" smtClean="0"/>
              <a:t>Normal plot</a:t>
            </a:r>
          </a:p>
          <a:p>
            <a:pPr lvl="1"/>
            <a:r>
              <a:rPr lang="en-US" smtClean="0"/>
              <a:t>Weisberg-Bingham test</a:t>
            </a:r>
          </a:p>
          <a:p>
            <a:pPr lvl="1"/>
            <a:r>
              <a:rPr lang="en-US" smtClean="0"/>
              <a:t>Box Cox (select power)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Specifics for Logistic Regression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68313" y="1484313"/>
            <a:ext cx="6337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0">
                <a:solidFill>
                  <a:srgbClr val="FFFF00"/>
                </a:solidFill>
                <a:latin typeface="Arial" charset="0"/>
              </a:rPr>
              <a:t>Log-likelihood is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1331913" y="2419350"/>
          <a:ext cx="6696075" cy="3575050"/>
        </p:xfrm>
        <a:graphic>
          <a:graphicData uri="http://schemas.openxmlformats.org/presentationml/2006/ole">
            <p:oleObj spid="_x0000_s1026" name="Equation" r:id="rId4" imgW="3759120" imgH="2006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Deviance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484313"/>
            <a:ext cx="8137525" cy="2232025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smtClean="0"/>
              <a:t>Deviance = 2(log L</a:t>
            </a:r>
            <a:r>
              <a:rPr lang="en-US" sz="2800" b="1" baseline="-25000" smtClean="0"/>
              <a:t>MAX</a:t>
            </a:r>
            <a:r>
              <a:rPr lang="en-US" sz="2800" smtClean="0"/>
              <a:t> - log L</a:t>
            </a:r>
            <a:r>
              <a:rPr lang="en-US" sz="2800" b="1" baseline="-25000" smtClean="0"/>
              <a:t>MOD</a:t>
            </a:r>
            <a:r>
              <a:rPr lang="en-US" sz="2800" smtClean="0"/>
              <a:t>) </a:t>
            </a:r>
          </a:p>
          <a:p>
            <a:pPr lvl="1"/>
            <a:r>
              <a:rPr lang="en-US" smtClean="0"/>
              <a:t>log L</a:t>
            </a:r>
            <a:r>
              <a:rPr lang="en-US" b="1" baseline="-25000" smtClean="0"/>
              <a:t>MAX</a:t>
            </a:r>
            <a:r>
              <a:rPr lang="en-US" smtClean="0"/>
              <a:t>: replace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mtClean="0"/>
              <a:t>’s with frequencies s</a:t>
            </a:r>
            <a:r>
              <a:rPr lang="en-US" baseline="-25000" smtClean="0"/>
              <a:t>i</a:t>
            </a:r>
            <a:r>
              <a:rPr lang="en-US" smtClean="0"/>
              <a:t>/n</a:t>
            </a:r>
            <a:r>
              <a:rPr lang="en-US" baseline="-25000" smtClean="0"/>
              <a:t>i</a:t>
            </a:r>
          </a:p>
          <a:p>
            <a:pPr lvl="1"/>
            <a:r>
              <a:rPr lang="en-US" smtClean="0"/>
              <a:t>log L</a:t>
            </a:r>
            <a:r>
              <a:rPr lang="en-US" b="1" baseline="-25000" smtClean="0"/>
              <a:t>MOD</a:t>
            </a:r>
            <a:r>
              <a:rPr lang="en-US" smtClean="0"/>
              <a:t>: replace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mtClean="0"/>
              <a:t>’s with estimated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mtClean="0"/>
              <a:t>’s from logistic model i.e.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76375" y="3648075"/>
          <a:ext cx="5688013" cy="1235075"/>
        </p:xfrm>
        <a:graphic>
          <a:graphicData uri="http://schemas.openxmlformats.org/presentationml/2006/ole">
            <p:oleObj spid="_x0000_s2050" name="Equation" r:id="rId4" imgW="2222280" imgH="482400" progId="Equation.3">
              <p:embed/>
            </p:oleObj>
          </a:graphicData>
        </a:graphic>
      </p:graphicFrame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74675" y="5157788"/>
            <a:ext cx="8569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0">
                <a:solidFill>
                  <a:srgbClr val="FFFF00"/>
                </a:solidFill>
                <a:latin typeface="Arial" charset="0"/>
              </a:rPr>
              <a:t>Can’t use as goodness of fit measure in ungrouped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Odds and log-odds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628775"/>
            <a:ext cx="4392613" cy="4525963"/>
          </a:xfrm>
        </p:spPr>
        <p:txBody>
          <a:bodyPr/>
          <a:lstStyle/>
          <a:p>
            <a:r>
              <a:rPr lang="en-US" sz="2800" smtClean="0"/>
              <a:t>Probabilities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z="2800" smtClean="0"/>
              <a:t>:  Pr(Y=1)</a:t>
            </a:r>
          </a:p>
          <a:p>
            <a:endParaRPr lang="en-US" sz="2800" smtClean="0"/>
          </a:p>
          <a:p>
            <a:endParaRPr lang="en-US" sz="2800" smtClean="0"/>
          </a:p>
          <a:p>
            <a:r>
              <a:rPr lang="en-US" sz="2800" smtClean="0"/>
              <a:t>Odds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z="2800" smtClean="0"/>
              <a:t> /(1-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z="2800" smtClean="0"/>
              <a:t>) </a:t>
            </a:r>
          </a:p>
          <a:p>
            <a:endParaRPr lang="en-US" sz="2800" smtClean="0"/>
          </a:p>
          <a:p>
            <a:endParaRPr lang="en-US" sz="2800" smtClean="0"/>
          </a:p>
          <a:p>
            <a:r>
              <a:rPr lang="en-US" sz="2800" smtClean="0"/>
              <a:t>Log-odds:  log </a:t>
            </a:r>
            <a:r>
              <a:rPr lang="en-US" smtClean="0">
                <a:latin typeface="Symbol" pitchFamily="18" charset="2"/>
              </a:rPr>
              <a:t>p/(1- p)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348038" y="3284538"/>
          <a:ext cx="3960812" cy="642937"/>
        </p:xfrm>
        <a:graphic>
          <a:graphicData uri="http://schemas.openxmlformats.org/presentationml/2006/ole">
            <p:oleObj spid="_x0000_s3074" name="Equation" r:id="rId4" imgW="1587240" imgH="228600" progId="Equation.3">
              <p:embed/>
            </p:oleObj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4679950" y="1557338"/>
          <a:ext cx="4464050" cy="1011237"/>
        </p:xfrm>
        <a:graphic>
          <a:graphicData uri="http://schemas.openxmlformats.org/presentationml/2006/ole">
            <p:oleObj spid="_x0000_s3075" name="Equation" r:id="rId5" imgW="1904760" imgH="431640" progId="Equation.3">
              <p:embed/>
            </p:oleObj>
          </a:graphicData>
        </a:graphic>
      </p:graphicFrame>
      <p:graphicFrame>
        <p:nvGraphicFramePr>
          <p:cNvPr id="307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4932363" y="4868863"/>
          <a:ext cx="3163887" cy="654050"/>
        </p:xfrm>
        <a:graphic>
          <a:graphicData uri="http://schemas.openxmlformats.org/presentationml/2006/ole">
            <p:oleObj spid="_x0000_s3076" name="Equation" r:id="rId6" imgW="12445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Residuals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smtClean="0"/>
              <a:t>Pearson</a:t>
            </a:r>
          </a:p>
          <a:p>
            <a:endParaRPr lang="en-US" sz="2800" smtClean="0"/>
          </a:p>
          <a:p>
            <a:endParaRPr lang="en-US" sz="2800" smtClean="0"/>
          </a:p>
          <a:p>
            <a:r>
              <a:rPr lang="en-US" sz="2800" smtClean="0"/>
              <a:t>Deviance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638425" y="2054225"/>
          <a:ext cx="2592388" cy="1355725"/>
        </p:xfrm>
        <a:graphic>
          <a:graphicData uri="http://schemas.openxmlformats.org/presentationml/2006/ole">
            <p:oleObj spid="_x0000_s4098" name="Equation" r:id="rId4" imgW="1091880" imgH="571320" progId="Equation.3">
              <p:embed/>
            </p:oleObj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881063" y="4411663"/>
          <a:ext cx="7548562" cy="1628775"/>
        </p:xfrm>
        <a:graphic>
          <a:graphicData uri="http://schemas.openxmlformats.org/presentationml/2006/ole">
            <p:oleObj spid="_x0000_s4099" name="Equation" r:id="rId5" imgW="5473440" imgH="1180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Topics specific to Poisson regression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Offsets</a:t>
            </a:r>
          </a:p>
          <a:p>
            <a:r>
              <a:rPr lang="en-US" smtClean="0"/>
              <a:t>Interpretation of regression coefficients</a:t>
            </a:r>
          </a:p>
          <a:p>
            <a:pPr lvl="1"/>
            <a:r>
              <a:rPr lang="en-US" smtClean="0"/>
              <a:t>(same as for odds in logistic regression)</a:t>
            </a:r>
          </a:p>
          <a:p>
            <a:r>
              <a:rPr lang="en-US" smtClean="0"/>
              <a:t>Correspondence between Poisson regression (Log-linear models)  and the multinomial model for contingency tables</a:t>
            </a:r>
          </a:p>
          <a:p>
            <a:pPr lvl="1"/>
            <a:r>
              <a:rPr lang="en-US" smtClean="0"/>
              <a:t>The “Poisson trick”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Contingency tables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752600"/>
            <a:ext cx="5627687" cy="5105400"/>
          </a:xfrm>
        </p:spPr>
        <p:txBody>
          <a:bodyPr/>
          <a:lstStyle/>
          <a:p>
            <a:r>
              <a:rPr lang="en-US" sz="2800" smtClean="0"/>
              <a:t>Cells 1,2,…, m</a:t>
            </a:r>
          </a:p>
          <a:p>
            <a:r>
              <a:rPr lang="en-US" sz="2800" smtClean="0"/>
              <a:t>Cell probabilities </a:t>
            </a:r>
            <a:r>
              <a:rPr lang="en-US" sz="2800" smtClean="0">
                <a:latin typeface="Symbol" pitchFamily="18" charset="2"/>
              </a:rPr>
              <a:t>p</a:t>
            </a:r>
            <a:r>
              <a:rPr lang="en-US" sz="2800" baseline="-25000" smtClean="0"/>
              <a:t>1</a:t>
            </a:r>
            <a:r>
              <a:rPr lang="en-US" sz="2800" smtClean="0"/>
              <a:t>, . . . , </a:t>
            </a:r>
            <a:r>
              <a:rPr lang="en-US" sz="2800" smtClean="0">
                <a:latin typeface="Symbol" pitchFamily="18" charset="2"/>
              </a:rPr>
              <a:t>p</a:t>
            </a:r>
            <a:r>
              <a:rPr lang="en-US" sz="2800" baseline="-25000" smtClean="0"/>
              <a:t>m</a:t>
            </a:r>
            <a:endParaRPr lang="en-US" sz="2800" smtClean="0"/>
          </a:p>
          <a:p>
            <a:r>
              <a:rPr lang="en-US" sz="2800" smtClean="0"/>
              <a:t>Counts y</a:t>
            </a:r>
            <a:r>
              <a:rPr lang="en-US" sz="2800" baseline="-25000" smtClean="0"/>
              <a:t>1</a:t>
            </a:r>
            <a:r>
              <a:rPr lang="en-US" sz="2800" smtClean="0"/>
              <a:t>, . . . , y</a:t>
            </a:r>
            <a:r>
              <a:rPr lang="en-US" sz="2800" baseline="-25000" smtClean="0"/>
              <a:t>m</a:t>
            </a:r>
          </a:p>
          <a:p>
            <a:endParaRPr lang="en-US" sz="2800" baseline="-25000" smtClean="0"/>
          </a:p>
          <a:p>
            <a:r>
              <a:rPr lang="en-US" sz="2800" smtClean="0"/>
              <a:t>Log-likelihood is 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203575" y="4292600"/>
          <a:ext cx="2376488" cy="1598613"/>
        </p:xfrm>
        <a:graphic>
          <a:graphicData uri="http://schemas.openxmlformats.org/presentationml/2006/ole">
            <p:oleObj spid="_x0000_s5122" name="Equation" r:id="rId4" imgW="7236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Contingency tables (2)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351837" cy="4895850"/>
          </a:xfrm>
        </p:spPr>
        <p:txBody>
          <a:bodyPr/>
          <a:lstStyle/>
          <a:p>
            <a:r>
              <a:rPr lang="en-US" sz="2400" smtClean="0"/>
              <a:t>A “model” for the table is anything that specifies the form of the  probabilities, possibly up to k unknown parameters </a:t>
            </a:r>
          </a:p>
          <a:p>
            <a:r>
              <a:rPr lang="en-US" sz="2400" smtClean="0"/>
              <a:t>Test if the model is OK by  </a:t>
            </a:r>
          </a:p>
          <a:p>
            <a:pPr lvl="1"/>
            <a:r>
              <a:rPr lang="en-US" sz="2400" smtClean="0"/>
              <a:t>Calculate Deviance = 2(log L</a:t>
            </a:r>
            <a:r>
              <a:rPr lang="en-US" sz="2400" b="1" baseline="-25000" smtClean="0"/>
              <a:t>MAX</a:t>
            </a:r>
            <a:r>
              <a:rPr lang="en-US" sz="2400" smtClean="0"/>
              <a:t> - log L</a:t>
            </a:r>
            <a:r>
              <a:rPr lang="en-US" sz="2400" b="1" baseline="-25000" smtClean="0"/>
              <a:t>MOD</a:t>
            </a:r>
            <a:r>
              <a:rPr lang="en-US" sz="2400" smtClean="0"/>
              <a:t>) </a:t>
            </a:r>
          </a:p>
          <a:p>
            <a:pPr lvl="2">
              <a:buFontTx/>
              <a:buNone/>
            </a:pPr>
            <a:r>
              <a:rPr lang="en-US" smtClean="0"/>
              <a:t>log L</a:t>
            </a:r>
            <a:r>
              <a:rPr lang="en-US" b="1" baseline="-25000" smtClean="0"/>
              <a:t>MAX</a:t>
            </a:r>
            <a:r>
              <a:rPr lang="en-US" smtClean="0"/>
              <a:t>: replace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mtClean="0"/>
              <a:t>’s with table frequencies</a:t>
            </a:r>
          </a:p>
          <a:p>
            <a:pPr lvl="2">
              <a:buFontTx/>
              <a:buNone/>
            </a:pPr>
            <a:r>
              <a:rPr lang="en-US" smtClean="0"/>
              <a:t>log L</a:t>
            </a:r>
            <a:r>
              <a:rPr lang="en-US" b="1" baseline="-25000" smtClean="0"/>
              <a:t>MOD</a:t>
            </a:r>
            <a:r>
              <a:rPr lang="en-US" smtClean="0"/>
              <a:t>: replace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mtClean="0"/>
              <a:t>’s with estimated </a:t>
            </a:r>
            <a:r>
              <a:rPr lang="en-US" smtClean="0">
                <a:latin typeface="Symbol" pitchFamily="18" charset="2"/>
              </a:rPr>
              <a:t>p</a:t>
            </a:r>
            <a:r>
              <a:rPr lang="en-US" smtClean="0"/>
              <a:t>’s from the model</a:t>
            </a:r>
          </a:p>
          <a:p>
            <a:pPr lvl="1"/>
            <a:r>
              <a:rPr lang="en-US" sz="2400" smtClean="0"/>
              <a:t>Model OK if deviance is small,(p-value &gt; 0.05)</a:t>
            </a:r>
          </a:p>
          <a:p>
            <a:pPr lvl="1"/>
            <a:r>
              <a:rPr lang="en-US" sz="2400" smtClean="0"/>
              <a:t>Degrees of freedom m - 1 - k</a:t>
            </a:r>
          </a:p>
          <a:p>
            <a:pPr lvl="1"/>
            <a:r>
              <a:rPr lang="en-NZ" sz="2400" smtClean="0"/>
              <a:t>k =  number of parameters in the model</a:t>
            </a:r>
            <a:endParaRPr lang="en-US" sz="2400" smtClean="0"/>
          </a:p>
          <a:p>
            <a:pPr lvl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Independence models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Correspond to interactions being zero</a:t>
            </a:r>
          </a:p>
          <a:p>
            <a:r>
              <a:rPr lang="en-US" smtClean="0">
                <a:solidFill>
                  <a:srgbClr val="FFFF00"/>
                </a:solidFill>
              </a:rPr>
              <a:t>Fit a “saturated” model using Poisson regression</a:t>
            </a:r>
          </a:p>
          <a:p>
            <a:r>
              <a:rPr lang="en-US" smtClean="0"/>
              <a:t>Use anova, stepwise to see which interactions are zero</a:t>
            </a:r>
          </a:p>
          <a:p>
            <a:r>
              <a:rPr lang="en-US" smtClean="0">
                <a:solidFill>
                  <a:srgbClr val="FFFF00"/>
                </a:solidFill>
              </a:rPr>
              <a:t>Identify the appropriate model</a:t>
            </a:r>
          </a:p>
          <a:p>
            <a:r>
              <a:rPr lang="en-US" smtClean="0"/>
              <a:t>Models  can be represented by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Help Schedule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105400"/>
          </a:xfrm>
        </p:spPr>
        <p:txBody>
          <a:bodyPr/>
          <a:lstStyle/>
          <a:p>
            <a:r>
              <a:rPr lang="en-US" dirty="0" smtClean="0"/>
              <a:t>I will be available in </a:t>
            </a:r>
            <a:r>
              <a:rPr lang="en-US" dirty="0" err="1" smtClean="0"/>
              <a:t>Rm</a:t>
            </a:r>
            <a:r>
              <a:rPr lang="en-US" dirty="0" smtClean="0"/>
              <a:t> 265 from 10:30 am to 12:00 on Monday, Tuesday and Wednesday  in the week before the exam, my schedule permitting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Tutors: as per David Smiths’s email</a:t>
            </a:r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Odds Ratios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Definition and interpretation</a:t>
            </a:r>
          </a:p>
          <a:p>
            <a:r>
              <a:rPr lang="en-US" smtClean="0">
                <a:solidFill>
                  <a:srgbClr val="FFFF00"/>
                </a:solidFill>
              </a:rPr>
              <a:t>Connection to independence</a:t>
            </a:r>
          </a:p>
          <a:p>
            <a:r>
              <a:rPr lang="en-US" smtClean="0"/>
              <a:t>Connection with interactions</a:t>
            </a:r>
          </a:p>
          <a:p>
            <a:r>
              <a:rPr lang="en-US" smtClean="0">
                <a:solidFill>
                  <a:srgbClr val="FFFF00"/>
                </a:solidFill>
              </a:rPr>
              <a:t>Relationship between conditional OR’s and interactions</a:t>
            </a:r>
          </a:p>
          <a:p>
            <a:r>
              <a:rPr lang="en-US" smtClean="0"/>
              <a:t>Homogeneous association model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Association graphs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Each node is a factor</a:t>
            </a:r>
          </a:p>
          <a:p>
            <a:r>
              <a:rPr lang="en-US" smtClean="0">
                <a:solidFill>
                  <a:srgbClr val="FFFF00"/>
                </a:solidFill>
              </a:rPr>
              <a:t>Factors joined by  lines if an interaction between them</a:t>
            </a:r>
          </a:p>
          <a:p>
            <a:r>
              <a:rPr lang="en-US" smtClean="0"/>
              <a:t>Interpretation in terms of conditional independence</a:t>
            </a:r>
          </a:p>
          <a:p>
            <a:r>
              <a:rPr lang="en-US" smtClean="0">
                <a:solidFill>
                  <a:srgbClr val="FFFF00"/>
                </a:solidFill>
              </a:rPr>
              <a:t>Interpretation in terms of collapsibility</a:t>
            </a:r>
          </a:p>
          <a:p>
            <a:endParaRPr lang="en-US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Contingency tables: final topics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5105400"/>
          </a:xfrm>
        </p:spPr>
        <p:txBody>
          <a:bodyPr/>
          <a:lstStyle/>
          <a:p>
            <a:r>
              <a:rPr lang="en-US" sz="2800" smtClean="0"/>
              <a:t>Association reversal </a:t>
            </a:r>
          </a:p>
          <a:p>
            <a:pPr lvl="1"/>
            <a:r>
              <a:rPr lang="en-US" sz="2400" smtClean="0"/>
              <a:t>Simpson’s paradox</a:t>
            </a:r>
          </a:p>
          <a:p>
            <a:pPr lvl="1"/>
            <a:r>
              <a:rPr lang="en-US" sz="2400" smtClean="0"/>
              <a:t>When can you collapse</a:t>
            </a:r>
          </a:p>
          <a:p>
            <a:r>
              <a:rPr lang="en-US" sz="2800" smtClean="0"/>
              <a:t>Product multinomial </a:t>
            </a:r>
          </a:p>
          <a:p>
            <a:pPr lvl="1"/>
            <a:r>
              <a:rPr lang="en-US" sz="2400" smtClean="0"/>
              <a:t>comparing populations</a:t>
            </a:r>
          </a:p>
          <a:p>
            <a:pPr lvl="1"/>
            <a:r>
              <a:rPr lang="en-US" sz="2400" smtClean="0"/>
              <a:t>populations the same if certain interactions are zero</a:t>
            </a:r>
          </a:p>
          <a:p>
            <a:r>
              <a:rPr lang="en-US" sz="2800" smtClean="0"/>
              <a:t>Goodness of fit to a distribution</a:t>
            </a:r>
          </a:p>
          <a:p>
            <a:pPr lvl="1"/>
            <a:r>
              <a:rPr lang="en-US" sz="2400" smtClean="0"/>
              <a:t>Special case of 1-dimensional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STATS 330: Course Summary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229600" cy="3959225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b="1" i="1" smtClean="0">
                <a:solidFill>
                  <a:srgbClr val="FFFF00"/>
                </a:solidFill>
              </a:rPr>
              <a:t>The course was about </a:t>
            </a:r>
          </a:p>
          <a:p>
            <a:endParaRPr lang="en-US" sz="3600" b="1" i="1" smtClean="0">
              <a:solidFill>
                <a:srgbClr val="FFFF00"/>
              </a:solidFill>
            </a:endParaRPr>
          </a:p>
          <a:p>
            <a:r>
              <a:rPr lang="en-US" smtClean="0"/>
              <a:t>Graphics for data analysis</a:t>
            </a:r>
          </a:p>
          <a:p>
            <a:endParaRPr lang="en-US" smtClean="0"/>
          </a:p>
          <a:p>
            <a:r>
              <a:rPr lang="en-US" smtClean="0"/>
              <a:t>Regression models for data analysis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Graphics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Important ideas:</a:t>
            </a:r>
          </a:p>
          <a:p>
            <a:pPr>
              <a:lnSpc>
                <a:spcPct val="90000"/>
              </a:lnSpc>
            </a:pPr>
            <a:r>
              <a:rPr lang="en-US" smtClean="0"/>
              <a:t>Visualizing multivariate data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Pairs plots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3d plots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Coplots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Trellis plots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Same scales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Plots in rows and columns</a:t>
            </a:r>
          </a:p>
          <a:p>
            <a:pPr>
              <a:lnSpc>
                <a:spcPct val="90000"/>
              </a:lnSpc>
            </a:pPr>
            <a:r>
              <a:rPr lang="en-US" smtClean="0"/>
              <a:t>Diagnostic plots for model criticism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Regression models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We studied 3 types of regression:</a:t>
            </a:r>
          </a:p>
          <a:p>
            <a:endParaRPr lang="en-US" smtClean="0"/>
          </a:p>
          <a:p>
            <a:pPr lvl="1"/>
            <a:r>
              <a:rPr lang="en-US" smtClean="0"/>
              <a:t>“Ordinary” (normal, least squares) regression for continuous responses</a:t>
            </a:r>
          </a:p>
          <a:p>
            <a:pPr lvl="1"/>
            <a:r>
              <a:rPr lang="en-US" smtClean="0"/>
              <a:t>Logistic regression for binomial responses</a:t>
            </a:r>
          </a:p>
          <a:p>
            <a:pPr lvl="1"/>
            <a:r>
              <a:rPr lang="en-US" smtClean="0"/>
              <a:t>Poisson regression for count responses</a:t>
            </a:r>
          </a:p>
          <a:p>
            <a:pPr lvl="1">
              <a:buFontTx/>
              <a:buNone/>
            </a:pPr>
            <a:r>
              <a:rPr lang="en-US" smtClean="0"/>
              <a:t>	(log-linear models)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Normal regression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Response is assumed to be N(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,</a:t>
            </a:r>
            <a:r>
              <a:rPr lang="en-US" smtClean="0">
                <a:latin typeface="Symbol" pitchFamily="18" charset="2"/>
              </a:rPr>
              <a:t>s</a:t>
            </a:r>
            <a:r>
              <a:rPr lang="en-US" baseline="30000" smtClean="0"/>
              <a:t>2</a:t>
            </a:r>
            <a:r>
              <a:rPr lang="en-US" smtClean="0"/>
              <a:t>)</a:t>
            </a:r>
          </a:p>
          <a:p>
            <a:pPr>
              <a:lnSpc>
                <a:spcPct val="90000"/>
              </a:lnSpc>
            </a:pPr>
            <a:r>
              <a:rPr lang="en-US" smtClean="0"/>
              <a:t>Mean is a linear function of the covariates</a:t>
            </a:r>
          </a:p>
          <a:p>
            <a:pPr>
              <a:lnSpc>
                <a:spcPct val="90000"/>
              </a:lnSpc>
              <a:buFont typeface="Symbol" pitchFamily="18" charset="2"/>
              <a:buChar char=" "/>
            </a:pPr>
            <a:r>
              <a:rPr lang="en-US" smtClean="0">
                <a:solidFill>
                  <a:srgbClr val="FFFF00"/>
                </a:solidFill>
                <a:latin typeface="Symbol" pitchFamily="18" charset="2"/>
              </a:rPr>
              <a:t>              m = b</a:t>
            </a:r>
            <a:r>
              <a:rPr lang="en-US" baseline="-25000" smtClean="0">
                <a:solidFill>
                  <a:srgbClr val="FFFF00"/>
                </a:solidFill>
                <a:latin typeface="Symbol" pitchFamily="18" charset="2"/>
              </a:rPr>
              <a:t>0</a:t>
            </a:r>
            <a:r>
              <a:rPr lang="en-US" smtClean="0">
                <a:solidFill>
                  <a:srgbClr val="FFFF00"/>
                </a:solidFill>
                <a:latin typeface="Symbol" pitchFamily="18" charset="2"/>
              </a:rPr>
              <a:t> + b</a:t>
            </a:r>
            <a:r>
              <a:rPr lang="en-US" baseline="-25000" smtClean="0">
                <a:solidFill>
                  <a:srgbClr val="FFFF00"/>
                </a:solidFill>
                <a:latin typeface="Symbol" pitchFamily="18" charset="2"/>
              </a:rPr>
              <a:t>1</a:t>
            </a:r>
            <a:r>
              <a:rPr lang="en-US" smtClean="0">
                <a:solidFill>
                  <a:srgbClr val="FFFF00"/>
                </a:solidFill>
              </a:rPr>
              <a:t>x</a:t>
            </a:r>
            <a:r>
              <a:rPr lang="en-US" baseline="-25000" smtClean="0">
                <a:solidFill>
                  <a:srgbClr val="FFFF00"/>
                </a:solidFill>
                <a:latin typeface="Symbol" pitchFamily="18" charset="2"/>
              </a:rPr>
              <a:t>1</a:t>
            </a:r>
            <a:r>
              <a:rPr lang="en-US" smtClean="0">
                <a:solidFill>
                  <a:srgbClr val="FFFF00"/>
                </a:solidFill>
                <a:latin typeface="Symbol" pitchFamily="18" charset="2"/>
              </a:rPr>
              <a:t> + . . .  + b</a:t>
            </a:r>
            <a:r>
              <a:rPr lang="en-US" baseline="-25000" smtClean="0">
                <a:solidFill>
                  <a:srgbClr val="FFFF00"/>
                </a:solidFill>
              </a:rPr>
              <a:t>k</a:t>
            </a:r>
            <a:r>
              <a:rPr lang="en-US" smtClean="0">
                <a:solidFill>
                  <a:srgbClr val="FFFF00"/>
                </a:solidFill>
              </a:rPr>
              <a:t>x</a:t>
            </a:r>
            <a:r>
              <a:rPr lang="en-US" baseline="-25000" smtClean="0">
                <a:solidFill>
                  <a:srgbClr val="FFFF00"/>
                </a:solidFill>
              </a:rPr>
              <a:t>k</a:t>
            </a:r>
          </a:p>
          <a:p>
            <a:pPr>
              <a:lnSpc>
                <a:spcPct val="90000"/>
              </a:lnSpc>
              <a:buFont typeface="Symbol" pitchFamily="18" charset="2"/>
              <a:buChar char=" "/>
            </a:pPr>
            <a:endParaRPr lang="en-US" baseline="-25000" smtClean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US" smtClean="0"/>
              <a:t>Covariates can be either</a:t>
            </a:r>
            <a:r>
              <a:rPr lang="en-US" baseline="-25000" smtClean="0"/>
              <a:t>  </a:t>
            </a:r>
            <a:r>
              <a:rPr lang="en-US" smtClean="0"/>
              <a:t>continuous or categorical</a:t>
            </a:r>
          </a:p>
          <a:p>
            <a:pPr>
              <a:lnSpc>
                <a:spcPct val="90000"/>
              </a:lnSpc>
            </a:pPr>
            <a:r>
              <a:rPr lang="en-US" smtClean="0"/>
              <a:t>Observations independent, same variance</a:t>
            </a:r>
          </a:p>
          <a:p>
            <a:pPr>
              <a:lnSpc>
                <a:spcPct val="90000"/>
              </a:lnSpc>
              <a:buFont typeface="Symbol" pitchFamily="18" charset="2"/>
              <a:buNone/>
            </a:pPr>
            <a:r>
              <a:rPr lang="en-US" baseline="-25000" smtClean="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Logistic regression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Response ( s “successes” out of n) is assumed to be Binomial Bin(n,</a:t>
            </a:r>
            <a:r>
              <a:rPr lang="en-US" b="1" smtClean="0">
                <a:latin typeface="Symbol" pitchFamily="18" charset="2"/>
              </a:rPr>
              <a:t>p</a:t>
            </a:r>
            <a:r>
              <a:rPr lang="en-US" smtClean="0"/>
              <a:t>)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Logit of Probability  log(</a:t>
            </a:r>
            <a:r>
              <a:rPr lang="en-US" b="1" smtClean="0">
                <a:latin typeface="Symbol" pitchFamily="18" charset="2"/>
              </a:rPr>
              <a:t>p/(1-p))</a:t>
            </a:r>
            <a:r>
              <a:rPr lang="en-US" sz="2800" smtClean="0"/>
              <a:t>is a linear function of the covariates</a:t>
            </a:r>
          </a:p>
          <a:p>
            <a:pPr>
              <a:lnSpc>
                <a:spcPct val="90000"/>
              </a:lnSpc>
              <a:buFont typeface="Symbol" pitchFamily="18" charset="2"/>
              <a:buChar char=" "/>
            </a:pPr>
            <a:r>
              <a:rPr lang="en-US" sz="2800" smtClean="0">
                <a:solidFill>
                  <a:srgbClr val="FFFF00"/>
                </a:solidFill>
                <a:latin typeface="Symbol" pitchFamily="18" charset="2"/>
              </a:rPr>
              <a:t>     </a:t>
            </a:r>
            <a:r>
              <a:rPr lang="en-US" sz="2800" smtClean="0">
                <a:solidFill>
                  <a:srgbClr val="FFFF00"/>
                </a:solidFill>
              </a:rPr>
              <a:t>log(</a:t>
            </a:r>
            <a:r>
              <a:rPr lang="en-US" b="1" smtClean="0">
                <a:solidFill>
                  <a:srgbClr val="FFFF00"/>
                </a:solidFill>
                <a:latin typeface="Symbol" pitchFamily="18" charset="2"/>
              </a:rPr>
              <a:t>p/(1-p))</a:t>
            </a:r>
            <a:r>
              <a:rPr lang="en-US" sz="2800" smtClean="0">
                <a:solidFill>
                  <a:srgbClr val="FFFF00"/>
                </a:solidFill>
                <a:latin typeface="Symbol" pitchFamily="18" charset="2"/>
              </a:rPr>
              <a:t> = b</a:t>
            </a:r>
            <a:r>
              <a:rPr lang="en-US" sz="2800" baseline="-25000" smtClean="0">
                <a:solidFill>
                  <a:srgbClr val="FFFF00"/>
                </a:solidFill>
                <a:latin typeface="Symbol" pitchFamily="18" charset="2"/>
              </a:rPr>
              <a:t>0</a:t>
            </a:r>
            <a:r>
              <a:rPr lang="en-US" sz="2800" smtClean="0">
                <a:solidFill>
                  <a:srgbClr val="FFFF00"/>
                </a:solidFill>
                <a:latin typeface="Symbol" pitchFamily="18" charset="2"/>
              </a:rPr>
              <a:t> + b</a:t>
            </a:r>
            <a:r>
              <a:rPr lang="en-US" sz="2800" baseline="-25000" smtClean="0">
                <a:solidFill>
                  <a:srgbClr val="FFFF00"/>
                </a:solidFill>
                <a:latin typeface="Symbol" pitchFamily="18" charset="2"/>
              </a:rPr>
              <a:t>1</a:t>
            </a:r>
            <a:r>
              <a:rPr lang="en-US" sz="2800" smtClean="0">
                <a:solidFill>
                  <a:srgbClr val="FFFF00"/>
                </a:solidFill>
              </a:rPr>
              <a:t>x</a:t>
            </a:r>
            <a:r>
              <a:rPr lang="en-US" sz="2800" baseline="-25000" smtClean="0">
                <a:solidFill>
                  <a:srgbClr val="FFFF00"/>
                </a:solidFill>
                <a:latin typeface="Symbol" pitchFamily="18" charset="2"/>
              </a:rPr>
              <a:t>1</a:t>
            </a:r>
            <a:r>
              <a:rPr lang="en-US" sz="2800" smtClean="0">
                <a:solidFill>
                  <a:srgbClr val="FFFF00"/>
                </a:solidFill>
                <a:latin typeface="Symbol" pitchFamily="18" charset="2"/>
              </a:rPr>
              <a:t> + . . .  + b</a:t>
            </a:r>
            <a:r>
              <a:rPr lang="en-US" sz="2800" baseline="-25000" smtClean="0">
                <a:solidFill>
                  <a:srgbClr val="FFFF00"/>
                </a:solidFill>
              </a:rPr>
              <a:t>k</a:t>
            </a:r>
            <a:r>
              <a:rPr lang="en-US" sz="2800" smtClean="0">
                <a:solidFill>
                  <a:srgbClr val="FFFF00"/>
                </a:solidFill>
              </a:rPr>
              <a:t>x</a:t>
            </a:r>
            <a:r>
              <a:rPr lang="en-US" sz="2800" baseline="-25000" smtClean="0">
                <a:solidFill>
                  <a:srgbClr val="FFFF00"/>
                </a:solidFill>
              </a:rPr>
              <a:t>k</a:t>
            </a:r>
          </a:p>
          <a:p>
            <a:pPr>
              <a:lnSpc>
                <a:spcPct val="90000"/>
              </a:lnSpc>
              <a:buFont typeface="Symbol" pitchFamily="18" charset="2"/>
              <a:buChar char=" "/>
            </a:pPr>
            <a:endParaRPr lang="en-US" sz="2800" baseline="-25000" smtClean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smtClean="0"/>
              <a:t>Covariates can be either</a:t>
            </a:r>
            <a:r>
              <a:rPr lang="en-US" sz="2800" baseline="-25000" smtClean="0"/>
              <a:t>  </a:t>
            </a:r>
            <a:r>
              <a:rPr lang="en-US" sz="2800" smtClean="0"/>
              <a:t>continuous or categorical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Observations independent</a:t>
            </a:r>
          </a:p>
          <a:p>
            <a:pPr>
              <a:lnSpc>
                <a:spcPct val="90000"/>
              </a:lnSpc>
              <a:buFont typeface="Symbol" pitchFamily="18" charset="2"/>
              <a:buNone/>
            </a:pPr>
            <a:r>
              <a:rPr lang="en-US" sz="2800" baseline="-25000" smtClean="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US" smtClean="0"/>
              <a:t>Poisson regression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Response is assumed to be Poisson(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)</a:t>
            </a:r>
          </a:p>
          <a:p>
            <a:pPr>
              <a:lnSpc>
                <a:spcPct val="80000"/>
              </a:lnSpc>
            </a:pPr>
            <a:endParaRPr lang="en-US" smtClean="0"/>
          </a:p>
          <a:p>
            <a:pPr>
              <a:lnSpc>
                <a:spcPct val="80000"/>
              </a:lnSpc>
            </a:pPr>
            <a:r>
              <a:rPr lang="en-US" smtClean="0"/>
              <a:t>Log of mean  log(</a:t>
            </a:r>
            <a:r>
              <a:rPr lang="en-US" b="1" smtClean="0">
                <a:latin typeface="Symbol" pitchFamily="18" charset="2"/>
              </a:rPr>
              <a:t>m) </a:t>
            </a:r>
            <a:r>
              <a:rPr lang="en-US" smtClean="0"/>
              <a:t>is a linear function of the covariates (log-linear models)</a:t>
            </a:r>
          </a:p>
          <a:p>
            <a:pPr>
              <a:lnSpc>
                <a:spcPct val="80000"/>
              </a:lnSpc>
              <a:buFont typeface="Symbol" pitchFamily="18" charset="2"/>
              <a:buChar char=" "/>
            </a:pPr>
            <a:r>
              <a:rPr lang="en-US" smtClean="0">
                <a:solidFill>
                  <a:srgbClr val="FFFF00"/>
                </a:solidFill>
                <a:latin typeface="Symbol" pitchFamily="18" charset="2"/>
              </a:rPr>
              <a:t>     </a:t>
            </a:r>
            <a:r>
              <a:rPr lang="en-US" smtClean="0">
                <a:solidFill>
                  <a:srgbClr val="FFFF00"/>
                </a:solidFill>
              </a:rPr>
              <a:t>log(</a:t>
            </a:r>
            <a:r>
              <a:rPr lang="en-US" b="1" smtClean="0">
                <a:solidFill>
                  <a:srgbClr val="FFFF00"/>
                </a:solidFill>
                <a:latin typeface="Symbol" pitchFamily="18" charset="2"/>
              </a:rPr>
              <a:t>m)</a:t>
            </a:r>
            <a:r>
              <a:rPr lang="en-US" smtClean="0">
                <a:solidFill>
                  <a:srgbClr val="FFFF00"/>
                </a:solidFill>
                <a:latin typeface="Symbol" pitchFamily="18" charset="2"/>
              </a:rPr>
              <a:t> = </a:t>
            </a:r>
            <a:r>
              <a:rPr lang="en-US" b="1" smtClean="0">
                <a:solidFill>
                  <a:srgbClr val="FFFF00"/>
                </a:solidFill>
                <a:latin typeface="Symbol" pitchFamily="18" charset="2"/>
              </a:rPr>
              <a:t>b</a:t>
            </a:r>
            <a:r>
              <a:rPr lang="en-US" b="1" baseline="-25000" smtClean="0">
                <a:solidFill>
                  <a:srgbClr val="FFFF00"/>
                </a:solidFill>
                <a:latin typeface="Symbol" pitchFamily="18" charset="2"/>
              </a:rPr>
              <a:t>0</a:t>
            </a:r>
            <a:r>
              <a:rPr lang="en-US" b="1" smtClean="0">
                <a:solidFill>
                  <a:srgbClr val="FFFF00"/>
                </a:solidFill>
                <a:latin typeface="Symbol" pitchFamily="18" charset="2"/>
              </a:rPr>
              <a:t> + b</a:t>
            </a:r>
            <a:r>
              <a:rPr lang="en-US" b="1" baseline="-25000" smtClean="0">
                <a:solidFill>
                  <a:srgbClr val="FFFF00"/>
                </a:solidFill>
                <a:latin typeface="Symbol" pitchFamily="18" charset="2"/>
              </a:rPr>
              <a:t>1</a:t>
            </a:r>
            <a:r>
              <a:rPr lang="en-US" b="1" smtClean="0">
                <a:solidFill>
                  <a:srgbClr val="FFFF00"/>
                </a:solidFill>
              </a:rPr>
              <a:t>x</a:t>
            </a:r>
            <a:r>
              <a:rPr lang="en-US" b="1" baseline="-25000" smtClean="0">
                <a:solidFill>
                  <a:srgbClr val="FFFF00"/>
                </a:solidFill>
                <a:latin typeface="Symbol" pitchFamily="18" charset="2"/>
              </a:rPr>
              <a:t>1</a:t>
            </a:r>
            <a:r>
              <a:rPr lang="en-US" b="1" smtClean="0">
                <a:solidFill>
                  <a:srgbClr val="FFFF00"/>
                </a:solidFill>
                <a:latin typeface="Symbol" pitchFamily="18" charset="2"/>
              </a:rPr>
              <a:t> + . . .  + b</a:t>
            </a:r>
            <a:r>
              <a:rPr lang="en-US" b="1" baseline="-25000" smtClean="0">
                <a:solidFill>
                  <a:srgbClr val="FFFF00"/>
                </a:solidFill>
              </a:rPr>
              <a:t>k</a:t>
            </a:r>
            <a:r>
              <a:rPr lang="en-US" b="1" smtClean="0">
                <a:solidFill>
                  <a:srgbClr val="FFFF00"/>
                </a:solidFill>
              </a:rPr>
              <a:t>x</a:t>
            </a:r>
            <a:r>
              <a:rPr lang="en-US" b="1" baseline="-25000" smtClean="0">
                <a:solidFill>
                  <a:srgbClr val="FFFF00"/>
                </a:solidFill>
              </a:rPr>
              <a:t>k</a:t>
            </a:r>
          </a:p>
          <a:p>
            <a:pPr>
              <a:lnSpc>
                <a:spcPct val="80000"/>
              </a:lnSpc>
              <a:buFont typeface="Symbol" pitchFamily="18" charset="2"/>
              <a:buChar char=" "/>
            </a:pPr>
            <a:r>
              <a:rPr lang="en-US" sz="2400" smtClean="0">
                <a:solidFill>
                  <a:srgbClr val="FFFF00"/>
                </a:solidFill>
              </a:rPr>
              <a:t>         (Or, equivalently</a:t>
            </a:r>
          </a:p>
          <a:p>
            <a:pPr>
              <a:lnSpc>
                <a:spcPct val="80000"/>
              </a:lnSpc>
              <a:buFont typeface="Symbol" pitchFamily="18" charset="2"/>
              <a:buChar char=" "/>
            </a:pPr>
            <a:r>
              <a:rPr lang="en-US" sz="2400" smtClean="0">
                <a:solidFill>
                  <a:srgbClr val="FFFF00"/>
                </a:solidFill>
                <a:latin typeface="Symbol" pitchFamily="18" charset="2"/>
              </a:rPr>
              <a:t>                </a:t>
            </a:r>
            <a:r>
              <a:rPr lang="en-US" sz="2400" b="1" smtClean="0">
                <a:solidFill>
                  <a:srgbClr val="FFFF00"/>
                </a:solidFill>
                <a:latin typeface="Symbol" pitchFamily="18" charset="2"/>
              </a:rPr>
              <a:t>m</a:t>
            </a:r>
            <a:r>
              <a:rPr lang="en-US" sz="2400" smtClean="0">
                <a:solidFill>
                  <a:srgbClr val="FFFF00"/>
                </a:solidFill>
                <a:latin typeface="Symbol" pitchFamily="18" charset="2"/>
              </a:rPr>
              <a:t> = </a:t>
            </a:r>
            <a:r>
              <a:rPr lang="en-US" sz="2400" b="1" smtClean="0">
                <a:solidFill>
                  <a:srgbClr val="FFFF00"/>
                </a:solidFill>
              </a:rPr>
              <a:t>exp</a:t>
            </a:r>
            <a:r>
              <a:rPr lang="en-US" sz="2400" b="1" smtClean="0">
                <a:solidFill>
                  <a:srgbClr val="FFFF00"/>
                </a:solidFill>
                <a:latin typeface="Symbol" pitchFamily="18" charset="2"/>
              </a:rPr>
              <a:t>(b</a:t>
            </a:r>
            <a:r>
              <a:rPr lang="en-US" sz="2400" b="1" baseline="-25000" smtClean="0">
                <a:solidFill>
                  <a:srgbClr val="FFFF00"/>
                </a:solidFill>
                <a:latin typeface="Symbol" pitchFamily="18" charset="2"/>
              </a:rPr>
              <a:t>0</a:t>
            </a:r>
            <a:r>
              <a:rPr lang="en-US" sz="2400" b="1" smtClean="0">
                <a:solidFill>
                  <a:srgbClr val="FFFF00"/>
                </a:solidFill>
                <a:latin typeface="Symbol" pitchFamily="18" charset="2"/>
              </a:rPr>
              <a:t> + b</a:t>
            </a:r>
            <a:r>
              <a:rPr lang="en-US" sz="2400" b="1" baseline="-25000" smtClean="0">
                <a:solidFill>
                  <a:srgbClr val="FFFF00"/>
                </a:solidFill>
                <a:latin typeface="Symbol" pitchFamily="18" charset="2"/>
              </a:rPr>
              <a:t>1</a:t>
            </a:r>
            <a:r>
              <a:rPr lang="en-US" sz="2400" b="1" smtClean="0">
                <a:solidFill>
                  <a:srgbClr val="FFFF00"/>
                </a:solidFill>
              </a:rPr>
              <a:t>x</a:t>
            </a:r>
            <a:r>
              <a:rPr lang="en-US" sz="2400" b="1" baseline="-25000" smtClean="0">
                <a:solidFill>
                  <a:srgbClr val="FFFF00"/>
                </a:solidFill>
                <a:latin typeface="Symbol" pitchFamily="18" charset="2"/>
              </a:rPr>
              <a:t>1</a:t>
            </a:r>
            <a:r>
              <a:rPr lang="en-US" sz="2400" b="1" smtClean="0">
                <a:solidFill>
                  <a:srgbClr val="FFFF00"/>
                </a:solidFill>
                <a:latin typeface="Symbol" pitchFamily="18" charset="2"/>
              </a:rPr>
              <a:t> + . . .  + b</a:t>
            </a:r>
            <a:r>
              <a:rPr lang="en-US" sz="2400" b="1" baseline="-25000" smtClean="0">
                <a:solidFill>
                  <a:srgbClr val="FFFF00"/>
                </a:solidFill>
              </a:rPr>
              <a:t>k</a:t>
            </a:r>
            <a:r>
              <a:rPr lang="en-US" sz="2400" b="1" smtClean="0">
                <a:solidFill>
                  <a:srgbClr val="FFFF00"/>
                </a:solidFill>
              </a:rPr>
              <a:t>x</a:t>
            </a:r>
            <a:r>
              <a:rPr lang="en-US" sz="2400" b="1" baseline="-25000" smtClean="0">
                <a:solidFill>
                  <a:srgbClr val="FFFF00"/>
                </a:solidFill>
              </a:rPr>
              <a:t>k</a:t>
            </a:r>
            <a:r>
              <a:rPr lang="en-US" sz="2400" smtClean="0">
                <a:solidFill>
                  <a:srgbClr val="FFFF00"/>
                </a:solidFill>
              </a:rPr>
              <a:t>) </a:t>
            </a:r>
            <a:endParaRPr lang="en-US" sz="2400" baseline="-25000" smtClean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  <a:buFont typeface="Symbol" pitchFamily="18" charset="2"/>
              <a:buChar char=" "/>
            </a:pPr>
            <a:endParaRPr lang="en-US" sz="2400" b="1" baseline="-25000" smtClean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r>
              <a:rPr lang="en-US" smtClean="0"/>
              <a:t>Covariates can be either</a:t>
            </a:r>
            <a:r>
              <a:rPr lang="en-US" baseline="-25000" smtClean="0"/>
              <a:t>  </a:t>
            </a:r>
            <a:r>
              <a:rPr lang="en-US" smtClean="0"/>
              <a:t>continuous or categorical</a:t>
            </a:r>
          </a:p>
          <a:p>
            <a:pPr>
              <a:lnSpc>
                <a:spcPct val="80000"/>
              </a:lnSpc>
            </a:pPr>
            <a:r>
              <a:rPr lang="en-US" smtClean="0"/>
              <a:t>Observations independent</a:t>
            </a:r>
          </a:p>
          <a:p>
            <a:pPr>
              <a:lnSpc>
                <a:spcPct val="80000"/>
              </a:lnSpc>
              <a:buFont typeface="Symbol" pitchFamily="18" charset="2"/>
              <a:buNone/>
            </a:pPr>
            <a:endParaRPr lang="en-US" sz="2400" baseline="-2500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18167</TotalTime>
  <Words>1436</Words>
  <Application>Microsoft Office PowerPoint</Application>
  <PresentationFormat>On-screen Show (4:3)</PresentationFormat>
  <Paragraphs>278</Paragraphs>
  <Slides>32</Slides>
  <Notes>32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Default Design</vt:lpstr>
      <vt:lpstr>Equation</vt:lpstr>
      <vt:lpstr>Stats 330: Lecture 32</vt:lpstr>
      <vt:lpstr>The Exam!</vt:lpstr>
      <vt:lpstr>Help Schedule</vt:lpstr>
      <vt:lpstr>STATS 330: Course Summary</vt:lpstr>
      <vt:lpstr>Graphics</vt:lpstr>
      <vt:lpstr>Regression models</vt:lpstr>
      <vt:lpstr>Normal regression</vt:lpstr>
      <vt:lpstr>Logistic regression</vt:lpstr>
      <vt:lpstr>Poisson regression</vt:lpstr>
      <vt:lpstr>Interpretation of  b -coefficients</vt:lpstr>
      <vt:lpstr>Interpretation of  b -coefficients</vt:lpstr>
      <vt:lpstr>Measures of Fit</vt:lpstr>
      <vt:lpstr>Prediction</vt:lpstr>
      <vt:lpstr>Inference</vt:lpstr>
      <vt:lpstr>Testing model vs sub-model</vt:lpstr>
      <vt:lpstr>Topics specific to normal regression</vt:lpstr>
      <vt:lpstr>Factors (categorical explanatory variables)</vt:lpstr>
      <vt:lpstr>Fitting and Choosing models</vt:lpstr>
      <vt:lpstr>Diagnostics</vt:lpstr>
      <vt:lpstr>Diagnostics (2)</vt:lpstr>
      <vt:lpstr>Diagnostics (3)</vt:lpstr>
      <vt:lpstr>Specifics for Logistic Regression</vt:lpstr>
      <vt:lpstr>Deviance</vt:lpstr>
      <vt:lpstr>Odds and log-odds</vt:lpstr>
      <vt:lpstr>Residuals</vt:lpstr>
      <vt:lpstr>Topics specific to Poisson regression</vt:lpstr>
      <vt:lpstr>Contingency tables</vt:lpstr>
      <vt:lpstr>Contingency tables (2)</vt:lpstr>
      <vt:lpstr>Independence models</vt:lpstr>
      <vt:lpstr>Odds Ratios</vt:lpstr>
      <vt:lpstr>Association graphs</vt:lpstr>
      <vt:lpstr>Contingency tables: final topics</vt:lpstr>
    </vt:vector>
  </TitlesOfParts>
  <Company>Telecom New Zealand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t121853</dc:creator>
  <cp:lastModifiedBy>alee</cp:lastModifiedBy>
  <cp:revision>373</cp:revision>
  <cp:lastPrinted>2001-11-11T20:01:37Z</cp:lastPrinted>
  <dcterms:created xsi:type="dcterms:W3CDTF">2001-01-26T07:39:21Z</dcterms:created>
  <dcterms:modified xsi:type="dcterms:W3CDTF">2012-10-15T04:56:45Z</dcterms:modified>
</cp:coreProperties>
</file>